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6" r:id="rId2"/>
    <p:sldId id="258" r:id="rId3"/>
    <p:sldId id="262" r:id="rId4"/>
    <p:sldId id="261" r:id="rId5"/>
    <p:sldId id="263" r:id="rId6"/>
    <p:sldId id="264" r:id="rId7"/>
    <p:sldId id="265" r:id="rId8"/>
    <p:sldId id="282" r:id="rId9"/>
    <p:sldId id="283" r:id="rId10"/>
    <p:sldId id="284" r:id="rId11"/>
    <p:sldId id="285" r:id="rId12"/>
    <p:sldId id="266" r:id="rId13"/>
    <p:sldId id="286" r:id="rId14"/>
    <p:sldId id="287" r:id="rId15"/>
    <p:sldId id="288"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93E8"/>
    <a:srgbClr val="AC1476"/>
    <a:srgbClr val="65075A"/>
    <a:srgbClr val="43053C"/>
    <a:srgbClr val="4472C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063" autoAdjust="0"/>
    <p:restoredTop sz="97959" autoAdjust="0"/>
  </p:normalViewPr>
  <p:slideViewPr>
    <p:cSldViewPr snapToGrid="0">
      <p:cViewPr varScale="1">
        <p:scale>
          <a:sx n="67" d="100"/>
          <a:sy n="67" d="100"/>
        </p:scale>
        <p:origin x="-1374" y="-96"/>
      </p:cViewPr>
      <p:guideLst>
        <p:guide orient="horz" pos="2160"/>
        <p:guide pos="2880"/>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2BEB660B-2274-434E-8419-9E23F1FFB2B6}"/>
              </a:ext>
            </a:extLst>
          </p:cNvPr>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8" name="直角三角形 7">
            <a:extLst>
              <a:ext uri="{FF2B5EF4-FFF2-40B4-BE49-F238E27FC236}">
                <a16:creationId xmlns="" xmlns:a16="http://schemas.microsoft.com/office/drawing/2014/main" id="{3C272036-F14D-4309-B73A-70E844FB0926}"/>
              </a:ext>
            </a:extLst>
          </p:cNvPr>
          <p:cNvSpPr/>
          <p:nvPr userDrawn="1"/>
        </p:nvSpPr>
        <p:spPr>
          <a:xfrm flipH="1" flipV="1">
            <a:off x="1397000" y="-1"/>
            <a:ext cx="7788130" cy="505768"/>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660400 h 660400"/>
              <a:gd name="connsiteX1" fmla="*/ 0 w 10795000"/>
              <a:gd name="connsiteY1" fmla="*/ 0 h 660400"/>
              <a:gd name="connsiteX2" fmla="*/ 10795000 w 10795000"/>
              <a:gd name="connsiteY2" fmla="*/ 660400 h 660400"/>
              <a:gd name="connsiteX3" fmla="*/ 12700 w 10795000"/>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0795000" h="660400">
                <a:moveTo>
                  <a:pt x="12700" y="660400"/>
                </a:moveTo>
                <a:lnTo>
                  <a:pt x="0" y="0"/>
                </a:lnTo>
                <a:lnTo>
                  <a:pt x="10795000" y="660400"/>
                </a:lnTo>
                <a:lnTo>
                  <a:pt x="12700" y="660400"/>
                </a:lnTo>
                <a:close/>
              </a:path>
            </a:pathLst>
          </a:custGeom>
          <a:solidFill>
            <a:srgbClr val="650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F68ADF38-54A8-47F7-BEB4-09A3959EBE3A}"/>
              </a:ext>
            </a:extLst>
          </p:cNvPr>
          <p:cNvSpPr txBox="1"/>
          <p:nvPr userDrawn="1"/>
        </p:nvSpPr>
        <p:spPr>
          <a:xfrm>
            <a:off x="1475573" y="1973228"/>
            <a:ext cx="6754023" cy="861774"/>
          </a:xfrm>
          <a:prstGeom prst="rect">
            <a:avLst/>
          </a:prstGeom>
          <a:noFill/>
        </p:spPr>
        <p:txBody>
          <a:bodyPr wrap="square" rtlCol="0">
            <a:spAutoFit/>
          </a:bodyPr>
          <a:lstStyle/>
          <a:p>
            <a:pPr marL="0" algn="ctr" defTabSz="914400" rtl="0" eaLnBrk="1" latinLnBrk="0" hangingPunct="1"/>
            <a:r>
              <a:rPr lang="zh-CN" altLang="en-US" sz="5000" b="1" kern="1200" spc="100" baseline="0" dirty="0" smtClean="0">
                <a:solidFill>
                  <a:srgbClr val="AC1476"/>
                </a:solidFill>
                <a:latin typeface="微软雅黑" panose="020B0503020204020204" pitchFamily="34" charset="-122"/>
                <a:ea typeface="微软雅黑" panose="020B0503020204020204" pitchFamily="34" charset="-122"/>
                <a:cs typeface="+mn-cs"/>
              </a:rPr>
              <a:t>零基础学交互设计</a:t>
            </a:r>
            <a:endPar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endParaRPr>
          </a:p>
        </p:txBody>
      </p:sp>
      <p:sp>
        <p:nvSpPr>
          <p:cNvPr id="11" name="直角三角形 7">
            <a:extLst>
              <a:ext uri="{FF2B5EF4-FFF2-40B4-BE49-F238E27FC236}">
                <a16:creationId xmlns="" xmlns:a16="http://schemas.microsoft.com/office/drawing/2014/main" id="{FE2E3A80-BB05-4FB7-B59D-393146BC20C2}"/>
              </a:ext>
            </a:extLst>
          </p:cNvPr>
          <p:cNvSpPr/>
          <p:nvPr userDrawn="1"/>
        </p:nvSpPr>
        <p:spPr>
          <a:xfrm flipV="1">
            <a:off x="-12700" y="0"/>
            <a:ext cx="8802846" cy="797434"/>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977900 h 977900"/>
              <a:gd name="connsiteX1" fmla="*/ 0 w 10795000"/>
              <a:gd name="connsiteY1" fmla="*/ 0 h 977900"/>
              <a:gd name="connsiteX2" fmla="*/ 10795000 w 10795000"/>
              <a:gd name="connsiteY2" fmla="*/ 977900 h 977900"/>
              <a:gd name="connsiteX3" fmla="*/ 12700 w 10795000"/>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10795000" h="977900">
                <a:moveTo>
                  <a:pt x="12700" y="977900"/>
                </a:moveTo>
                <a:lnTo>
                  <a:pt x="0" y="0"/>
                </a:lnTo>
                <a:lnTo>
                  <a:pt x="10795000" y="977900"/>
                </a:lnTo>
                <a:lnTo>
                  <a:pt x="12700" y="977900"/>
                </a:lnTo>
                <a:close/>
              </a:path>
            </a:pathLst>
          </a:cu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 xmlns:a16="http://schemas.microsoft.com/office/drawing/2014/main" id="{EA5DCB35-48BD-46AF-9A15-AFBE3D5408AD}"/>
              </a:ext>
            </a:extLst>
          </p:cNvPr>
          <p:cNvGrpSpPr/>
          <p:nvPr userDrawn="1"/>
        </p:nvGrpSpPr>
        <p:grpSpPr>
          <a:xfrm>
            <a:off x="1606321" y="3939049"/>
            <a:ext cx="6297323" cy="394708"/>
            <a:chOff x="2273300" y="2002875"/>
            <a:chExt cx="7722465" cy="484035"/>
          </a:xfrm>
        </p:grpSpPr>
        <p:sp>
          <p:nvSpPr>
            <p:cNvPr id="14" name="矩形 13">
              <a:extLst>
                <a:ext uri="{FF2B5EF4-FFF2-40B4-BE49-F238E27FC236}">
                  <a16:creationId xmlns="" xmlns:a16="http://schemas.microsoft.com/office/drawing/2014/main" id="{18B36D7D-F740-4C78-9267-CFBAEAD62D71}"/>
                </a:ext>
              </a:extLst>
            </p:cNvPr>
            <p:cNvSpPr/>
            <p:nvPr/>
          </p:nvSpPr>
          <p:spPr>
            <a:xfrm>
              <a:off x="2273300" y="2002875"/>
              <a:ext cx="7722465" cy="484035"/>
            </a:xfrm>
            <a:prstGeom prst="rect">
              <a:avLst/>
            </a:pr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A8575798-2BC5-4FEE-817B-4558B27145DC}"/>
                </a:ext>
              </a:extLst>
            </p:cNvPr>
            <p:cNvSpPr txBox="1"/>
            <p:nvPr/>
          </p:nvSpPr>
          <p:spPr>
            <a:xfrm>
              <a:off x="4771135" y="2002875"/>
              <a:ext cx="1565201" cy="452916"/>
            </a:xfrm>
            <a:prstGeom prst="rect">
              <a:avLst/>
            </a:prstGeom>
            <a:noFill/>
          </p:spPr>
          <p:txBody>
            <a:bodyPr wrap="square" rtlCol="0">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主讲老师：</a:t>
              </a:r>
            </a:p>
          </p:txBody>
        </p:sp>
      </p:grpSp>
    </p:spTree>
    <p:extLst>
      <p:ext uri="{BB962C8B-B14F-4D97-AF65-F5344CB8AC3E}">
        <p14:creationId xmlns="" xmlns:p14="http://schemas.microsoft.com/office/powerpoint/2010/main" val="214806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CE853F7-64F8-4C8D-BC1E-0C88B96A58C3}"/>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BD3F7FA3-466F-4188-8F43-E7A1ECA54B19}"/>
              </a:ext>
            </a:extLst>
          </p:cNvPr>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F263656-CFD5-4565-A804-30179D28E44F}"/>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5" name="页脚占位符 4">
            <a:extLst>
              <a:ext uri="{FF2B5EF4-FFF2-40B4-BE49-F238E27FC236}">
                <a16:creationId xmlns="" xmlns:a16="http://schemas.microsoft.com/office/drawing/2014/main" id="{C64AF02C-8011-49B4-914F-A11DBCEC3A6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80044C97-2405-43C3-86D4-E0510AF4F840}"/>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2041796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378768A-2704-4A5C-82EA-64C0A296F11E}"/>
              </a:ext>
            </a:extLst>
          </p:cNvPr>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498EA732-CAF0-4B7F-9928-3819E67BE257}"/>
              </a:ext>
            </a:extLst>
          </p:cNvPr>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F4203D1-278F-458F-A9F0-1BE300C4474E}"/>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5" name="页脚占位符 4">
            <a:extLst>
              <a:ext uri="{FF2B5EF4-FFF2-40B4-BE49-F238E27FC236}">
                <a16:creationId xmlns="" xmlns:a16="http://schemas.microsoft.com/office/drawing/2014/main" id="{CC932AC8-E6AD-4766-8D38-26C97F80B433}"/>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6D2461BD-3637-4D25-91AE-B654B4319576}"/>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21817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1474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2FE3CA1-E71A-4B20-83E7-BA8085EB5FCC}"/>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084A1247-89A6-424C-825C-4FFFE29D6F87}"/>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49A8FE71-0576-4353-AACF-215EE26F77F7}"/>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5" name="页脚占位符 4">
            <a:extLst>
              <a:ext uri="{FF2B5EF4-FFF2-40B4-BE49-F238E27FC236}">
                <a16:creationId xmlns="" xmlns:a16="http://schemas.microsoft.com/office/drawing/2014/main" id="{07876B68-1A05-4DC9-A11C-053800A32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7677B07C-711B-443F-A115-CF2E8F6E8B5F}"/>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pic>
        <p:nvPicPr>
          <p:cNvPr id="7" name="图片 6" descr="未标题-1.jpg">
            <a:extLst>
              <a:ext uri="{FF2B5EF4-FFF2-40B4-BE49-F238E27FC236}">
                <a16:creationId xmlns="" xmlns:a16="http://schemas.microsoft.com/office/drawing/2014/main" id="{BD4E2101-E4B9-4F0B-8256-BD75CA6FE776}"/>
              </a:ext>
            </a:extLst>
          </p:cNvPr>
          <p:cNvPicPr>
            <a:picLocks noChangeAspect="1"/>
          </p:cNvPicPr>
          <p:nvPr userDrawn="1"/>
        </p:nvPicPr>
        <p:blipFill>
          <a:blip r:embed="rId2" cstate="print"/>
          <a:srcRect l="30362" t="43889" r="21759" b="41111"/>
          <a:stretch>
            <a:fillRect/>
          </a:stretch>
        </p:blipFill>
        <p:spPr>
          <a:xfrm flipH="1" flipV="1">
            <a:off x="0" y="2882900"/>
            <a:ext cx="9144000" cy="4015383"/>
          </a:xfrm>
          <a:prstGeom prst="rect">
            <a:avLst/>
          </a:prstGeom>
        </p:spPr>
      </p:pic>
      <p:pic>
        <p:nvPicPr>
          <p:cNvPr id="8" name="图片 7" descr="未标题-1.jpg">
            <a:extLst>
              <a:ext uri="{FF2B5EF4-FFF2-40B4-BE49-F238E27FC236}">
                <a16:creationId xmlns="" xmlns:a16="http://schemas.microsoft.com/office/drawing/2014/main" id="{05710E28-8BF0-4407-A074-B6215E9C2B06}"/>
              </a:ext>
            </a:extLst>
          </p:cNvPr>
          <p:cNvPicPr>
            <a:picLocks noChangeAspect="1"/>
          </p:cNvPicPr>
          <p:nvPr userDrawn="1"/>
        </p:nvPicPr>
        <p:blipFill>
          <a:blip r:embed="rId2" cstate="print"/>
          <a:srcRect l="30362" t="43889" r="21759" b="41111"/>
          <a:stretch>
            <a:fillRect/>
          </a:stretch>
        </p:blipFill>
        <p:spPr>
          <a:xfrm flipH="1">
            <a:off x="0" y="0"/>
            <a:ext cx="9144000" cy="2893219"/>
          </a:xfrm>
          <a:prstGeom prst="rect">
            <a:avLst/>
          </a:prstGeom>
        </p:spPr>
      </p:pic>
      <p:sp>
        <p:nvSpPr>
          <p:cNvPr id="9" name="圆角矩形 2">
            <a:extLst>
              <a:ext uri="{FF2B5EF4-FFF2-40B4-BE49-F238E27FC236}">
                <a16:creationId xmlns="" xmlns:a16="http://schemas.microsoft.com/office/drawing/2014/main" id="{9A3BA19C-947C-48BD-8CAB-CEC2298A2080}"/>
              </a:ext>
            </a:extLst>
          </p:cNvPr>
          <p:cNvSpPr/>
          <p:nvPr userDrawn="1"/>
        </p:nvSpPr>
        <p:spPr>
          <a:xfrm>
            <a:off x="419100" y="762000"/>
            <a:ext cx="8343900" cy="5734050"/>
          </a:xfrm>
          <a:prstGeom prst="roundRect">
            <a:avLst>
              <a:gd name="adj" fmla="val 7402"/>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p>
        </p:txBody>
      </p:sp>
    </p:spTree>
    <p:extLst>
      <p:ext uri="{BB962C8B-B14F-4D97-AF65-F5344CB8AC3E}">
        <p14:creationId xmlns="" xmlns:p14="http://schemas.microsoft.com/office/powerpoint/2010/main" val="1852713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标题占位符 1">
            <a:extLst>
              <a:ext uri="{FF2B5EF4-FFF2-40B4-BE49-F238E27FC236}">
                <a16:creationId xmlns="" xmlns:a16="http://schemas.microsoft.com/office/drawing/2014/main" id="{7479D8F4-8A4F-43C9-94BC-D22D34E3304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9" name="文本占位符 2">
            <a:extLst>
              <a:ext uri="{FF2B5EF4-FFF2-40B4-BE49-F238E27FC236}">
                <a16:creationId xmlns="" xmlns:a16="http://schemas.microsoft.com/office/drawing/2014/main" id="{D821037B-C5C2-4CDE-BCFE-2AABF1342684}"/>
              </a:ext>
            </a:extLst>
          </p:cNvPr>
          <p:cNvSpPr>
            <a:spLocks noGrp="1"/>
          </p:cNvSpPr>
          <p:nvPr>
            <p:ph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 name="日期占位符 3">
            <a:extLst>
              <a:ext uri="{FF2B5EF4-FFF2-40B4-BE49-F238E27FC236}">
                <a16:creationId xmlns="" xmlns:a16="http://schemas.microsoft.com/office/drawing/2014/main" id="{873F56F6-2C6C-4C3D-8C3D-421487CE64B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DB44C94-4780-4C87-BAB1-536B94A19459}" type="datetimeFigureOut">
              <a:rPr lang="zh-CN" altLang="en-US" smtClean="0"/>
              <a:pPr/>
              <a:t>2020/3/2</a:t>
            </a:fld>
            <a:endParaRPr lang="zh-CN" altLang="en-US"/>
          </a:p>
        </p:txBody>
      </p:sp>
      <p:sp>
        <p:nvSpPr>
          <p:cNvPr id="11" name="页脚占位符 4">
            <a:extLst>
              <a:ext uri="{FF2B5EF4-FFF2-40B4-BE49-F238E27FC236}">
                <a16:creationId xmlns="" xmlns:a16="http://schemas.microsoft.com/office/drawing/2014/main" id="{3DD115F3-B07D-463B-BDF8-66085AFB8A3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12" name="灯片编号占位符 5">
            <a:extLst>
              <a:ext uri="{FF2B5EF4-FFF2-40B4-BE49-F238E27FC236}">
                <a16:creationId xmlns="" xmlns:a16="http://schemas.microsoft.com/office/drawing/2014/main" id="{D97C39E2-C7FC-47E7-AB13-908F56145E6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E02916-4D31-4D8F-9965-1AC866D5E0D5}" type="slidenum">
              <a:rPr lang="zh-CN" altLang="en-US" smtClean="0"/>
              <a:pPr/>
              <a:t>‹#›</a:t>
            </a:fld>
            <a:endParaRPr lang="zh-CN" altLang="en-US"/>
          </a:p>
        </p:txBody>
      </p:sp>
      <p:sp>
        <p:nvSpPr>
          <p:cNvPr id="13" name="矩形 12">
            <a:extLst>
              <a:ext uri="{FF2B5EF4-FFF2-40B4-BE49-F238E27FC236}">
                <a16:creationId xmlns="" xmlns:a16="http://schemas.microsoft.com/office/drawing/2014/main" id="{B0292574-6DB6-4FAF-B69F-5B6B294F8956}"/>
              </a:ext>
            </a:extLst>
          </p:cNvPr>
          <p:cNvSpPr/>
          <p:nvPr userDrawn="1"/>
        </p:nvSpPr>
        <p:spPr>
          <a:xfrm>
            <a:off x="0" y="0"/>
            <a:ext cx="9144000" cy="6858000"/>
          </a:xfrm>
          <a:prstGeom prst="rect">
            <a:avLst/>
          </a:prstGeom>
          <a:pattFill prst="lt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pic>
        <p:nvPicPr>
          <p:cNvPr id="14" name="图片 13" descr="未标题-1.jpg">
            <a:extLst>
              <a:ext uri="{FF2B5EF4-FFF2-40B4-BE49-F238E27FC236}">
                <a16:creationId xmlns="" xmlns:a16="http://schemas.microsoft.com/office/drawing/2014/main" id="{D8308166-5EDD-4FC2-BF27-9D4F932DF54C}"/>
              </a:ext>
            </a:extLst>
          </p:cNvPr>
          <p:cNvPicPr>
            <a:picLocks noChangeAspect="1"/>
          </p:cNvPicPr>
          <p:nvPr userDrawn="1"/>
        </p:nvPicPr>
        <p:blipFill>
          <a:blip r:embed="rId2" cstate="print"/>
          <a:srcRect l="30362" t="43889" r="21759" b="43140"/>
          <a:stretch>
            <a:fillRect/>
          </a:stretch>
        </p:blipFill>
        <p:spPr>
          <a:xfrm flipH="1">
            <a:off x="0" y="2197100"/>
            <a:ext cx="9144000" cy="2501900"/>
          </a:xfrm>
          <a:prstGeom prst="rect">
            <a:avLst/>
          </a:prstGeom>
          <a:effectLst>
            <a:innerShdw blurRad="63500" dist="50800" dir="16200000">
              <a:prstClr val="black">
                <a:alpha val="50000"/>
              </a:prstClr>
            </a:innerShdw>
          </a:effectLst>
        </p:spPr>
      </p:pic>
    </p:spTree>
    <p:extLst>
      <p:ext uri="{BB962C8B-B14F-4D97-AF65-F5344CB8AC3E}">
        <p14:creationId xmlns="" xmlns:p14="http://schemas.microsoft.com/office/powerpoint/2010/main" val="105655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ppt_y-#ppt_h/2"/>
                                          </p:val>
                                        </p:tav>
                                        <p:tav tm="100000">
                                          <p:val>
                                            <p:strVal val="#ppt_y"/>
                                          </p:val>
                                        </p:tav>
                                      </p:tavLst>
                                    </p:anim>
                                    <p:anim calcmode="lin" valueType="num">
                                      <p:cBhvr>
                                        <p:cTn id="9" dur="500" fill="hold"/>
                                        <p:tgtEl>
                                          <p:spTgt spid="14"/>
                                        </p:tgtEl>
                                        <p:attrNameLst>
                                          <p:attrName>ppt_w</p:attrName>
                                        </p:attrNameLst>
                                      </p:cBhvr>
                                      <p:tavLst>
                                        <p:tav tm="0">
                                          <p:val>
                                            <p:strVal val="#ppt_w"/>
                                          </p:val>
                                        </p:tav>
                                        <p:tav tm="100000">
                                          <p:val>
                                            <p:strVal val="#ppt_w"/>
                                          </p:val>
                                        </p:tav>
                                      </p:tavLst>
                                    </p:anim>
                                    <p:anim calcmode="lin" valueType="num">
                                      <p:cBhvr>
                                        <p:cTn id="1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026DC1E-2A5B-4493-8C96-81E06C3FCE1B}"/>
              </a:ext>
            </a:extLst>
          </p:cNvPr>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04E0408-8B10-4D4E-99CC-377AACCE942A}"/>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CD3D45D4-7AC8-45BA-81EC-007ECC66721E}"/>
              </a:ext>
            </a:extLst>
          </p:cNvPr>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743EE032-3734-4B92-B0A8-2480DE3413B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00F5DDFB-96F5-48AE-A950-F74661D12FCD}"/>
              </a:ext>
            </a:extLst>
          </p:cNvPr>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78488A30-9A5C-48EF-A4C1-01A4608AE3AC}"/>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8" name="页脚占位符 7">
            <a:extLst>
              <a:ext uri="{FF2B5EF4-FFF2-40B4-BE49-F238E27FC236}">
                <a16:creationId xmlns="" xmlns:a16="http://schemas.microsoft.com/office/drawing/2014/main" id="{806B374F-25E3-4DD2-BFF3-4F34A78AB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灯片编号占位符 8">
            <a:extLst>
              <a:ext uri="{FF2B5EF4-FFF2-40B4-BE49-F238E27FC236}">
                <a16:creationId xmlns="" xmlns:a16="http://schemas.microsoft.com/office/drawing/2014/main" id="{FE12752B-3697-4832-856A-5F0992FC625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3119823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7F4687D-9285-4433-859F-43E5604D07E0}"/>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E1C2F163-DF24-4A7B-A9F2-68A0DCDE7048}"/>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4" name="页脚占位符 3">
            <a:extLst>
              <a:ext uri="{FF2B5EF4-FFF2-40B4-BE49-F238E27FC236}">
                <a16:creationId xmlns="" xmlns:a16="http://schemas.microsoft.com/office/drawing/2014/main" id="{B59C0240-F264-4C0B-9705-74AD41818FC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灯片编号占位符 4">
            <a:extLst>
              <a:ext uri="{FF2B5EF4-FFF2-40B4-BE49-F238E27FC236}">
                <a16:creationId xmlns="" xmlns:a16="http://schemas.microsoft.com/office/drawing/2014/main" id="{28EE5770-4BCC-4B4A-8C19-D5A18402D99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265567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10EBA8E-AA46-4C2E-BFF3-DDB18DCF9CC9}"/>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3" name="页脚占位符 2">
            <a:extLst>
              <a:ext uri="{FF2B5EF4-FFF2-40B4-BE49-F238E27FC236}">
                <a16:creationId xmlns="" xmlns:a16="http://schemas.microsoft.com/office/drawing/2014/main" id="{643C9EA2-6856-456E-86E0-8CF221AD7DE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786CC6D7-D7C6-4411-B7A1-6F2D299C0C7A}"/>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39860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6251B69-F08C-4838-8B81-05F2FC025E95}"/>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2A9611DB-B4FD-4DA0-AB89-0CF9EFB80C23}"/>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B04C4F6C-5D07-466C-B97E-C7774F87B9C4}"/>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 xmlns:a16="http://schemas.microsoft.com/office/drawing/2014/main" id="{27CBC6C2-BEAE-4495-A8B7-2E76DB72806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6" name="页脚占位符 5">
            <a:extLst>
              <a:ext uri="{FF2B5EF4-FFF2-40B4-BE49-F238E27FC236}">
                <a16:creationId xmlns="" xmlns:a16="http://schemas.microsoft.com/office/drawing/2014/main" id="{E79C29F6-4873-4E69-B089-DA26E934A55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88B6356D-D934-41B1-980E-D6D429D3D974}"/>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396725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629DC06-D63B-41E6-99CD-BC065AE1B99B}"/>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FA98D85C-6C1F-46FD-A207-F627C25CB05A}"/>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 xmlns:a16="http://schemas.microsoft.com/office/drawing/2014/main" id="{D56FF4AA-395A-4F04-A912-62996F92C141}"/>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 xmlns:a16="http://schemas.microsoft.com/office/drawing/2014/main" id="{8401E0EF-428E-4105-B4FD-0740E82E6C0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pPr/>
              <a:t>2020/3/2</a:t>
            </a:fld>
            <a:endParaRPr lang="zh-CN" altLang="en-US"/>
          </a:p>
        </p:txBody>
      </p:sp>
      <p:sp>
        <p:nvSpPr>
          <p:cNvPr id="6" name="页脚占位符 5">
            <a:extLst>
              <a:ext uri="{FF2B5EF4-FFF2-40B4-BE49-F238E27FC236}">
                <a16:creationId xmlns="" xmlns:a16="http://schemas.microsoft.com/office/drawing/2014/main" id="{9749F3CC-AF03-4634-BABD-B8F21FA53825}"/>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1C14A88E-B429-49FD-A541-F986BF0787E3}"/>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pPr/>
              <a:t>‹#›</a:t>
            </a:fld>
            <a:endParaRPr lang="zh-CN" altLang="en-US"/>
          </a:p>
        </p:txBody>
      </p:sp>
    </p:spTree>
    <p:extLst>
      <p:ext uri="{BB962C8B-B14F-4D97-AF65-F5344CB8AC3E}">
        <p14:creationId xmlns="" xmlns:p14="http://schemas.microsoft.com/office/powerpoint/2010/main" val="1122295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59307569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32.jpe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264028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2"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8" name="矩形 7">
            <a:extLst>
              <a:ext uri="{FF2B5EF4-FFF2-40B4-BE49-F238E27FC236}">
                <a16:creationId xmlns="" xmlns:a16="http://schemas.microsoft.com/office/drawing/2014/main" id="{F75F2595-65C3-4364-83C0-266E50B12FE1}"/>
              </a:ext>
            </a:extLst>
          </p:cNvPr>
          <p:cNvSpPr/>
          <p:nvPr/>
        </p:nvSpPr>
        <p:spPr>
          <a:xfrm>
            <a:off x="671513" y="1469859"/>
            <a:ext cx="7900987" cy="830997"/>
          </a:xfrm>
          <a:prstGeom prst="rect">
            <a:avLst/>
          </a:prstGeom>
        </p:spPr>
        <p:txBody>
          <a:bodyPr wrap="square">
            <a:spAutoFit/>
          </a:bodyPr>
          <a:lstStyle/>
          <a:p>
            <a:pPr indent="628650" algn="just">
              <a:spcBef>
                <a:spcPts val="600"/>
              </a:spcBef>
              <a:spcAft>
                <a:spcPts val="600"/>
              </a:spcAft>
            </a:pPr>
            <a:r>
              <a:rPr lang="en-US" sz="2400" dirty="0" smtClean="0"/>
              <a:t>UI</a:t>
            </a:r>
            <a:r>
              <a:rPr lang="zh-CN" altLang="en-US" sz="2400" dirty="0" smtClean="0"/>
              <a:t>界面中的图标具有多种表现形式，例如线性图标、面性图标等，不同表现形式的图标适用于不同的场景</a:t>
            </a:r>
            <a:r>
              <a:rPr lang="zh-CN" altLang="en-US" sz="2400" dirty="0" smtClean="0"/>
              <a:t>。</a:t>
            </a:r>
            <a:endParaRPr lang="en-US" altLang="zh-CN" sz="2400" dirty="0" smtClean="0"/>
          </a:p>
        </p:txBody>
      </p:sp>
      <p:sp>
        <p:nvSpPr>
          <p:cNvPr id="112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270" name="Rectangle 6"/>
          <p:cNvSpPr>
            <a:spLocks noChangeArrowheads="1"/>
          </p:cNvSpPr>
          <p:nvPr/>
        </p:nvSpPr>
        <p:spPr bwMode="auto">
          <a:xfrm>
            <a:off x="0" y="2124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1" name="Rectangle 7"/>
          <p:cNvSpPr>
            <a:spLocks noChangeArrowheads="1"/>
          </p:cNvSpPr>
          <p:nvPr/>
        </p:nvSpPr>
        <p:spPr bwMode="auto">
          <a:xfrm>
            <a:off x="0" y="4248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2" name="Rectangle 8"/>
          <p:cNvSpPr>
            <a:spLocks noChangeArrowheads="1"/>
          </p:cNvSpPr>
          <p:nvPr/>
        </p:nvSpPr>
        <p:spPr bwMode="auto">
          <a:xfrm>
            <a:off x="0" y="6372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3" name="Rectangle 9"/>
          <p:cNvSpPr>
            <a:spLocks noChangeArrowheads="1"/>
          </p:cNvSpPr>
          <p:nvPr/>
        </p:nvSpPr>
        <p:spPr bwMode="auto">
          <a:xfrm>
            <a:off x="0" y="849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图标元素的设计表现</a:t>
            </a:r>
            <a:endParaRPr lang="zh-CN" altLang="en-US" sz="2800"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 xmlns:a16="http://schemas.microsoft.com/office/drawing/2014/main" id="{AD423A49-15D4-4B9B-A411-894A53436A6D}"/>
              </a:ext>
            </a:extLst>
          </p:cNvPr>
          <p:cNvSpPr/>
          <p:nvPr/>
        </p:nvSpPr>
        <p:spPr>
          <a:xfrm>
            <a:off x="1385542" y="909903"/>
            <a:ext cx="4185761" cy="461665"/>
          </a:xfrm>
          <a:prstGeom prst="rect">
            <a:avLst/>
          </a:prstGeom>
        </p:spPr>
        <p:txBody>
          <a:bodyPr wrap="none">
            <a:spAutoFit/>
          </a:bodyPr>
          <a:lstStyle/>
          <a:p>
            <a:pPr algn="just"/>
            <a:r>
              <a:rPr lang="zh-CN" altLang="en-US" sz="2400" dirty="0" smtClean="0"/>
              <a:t>图标的表现形式以及适用场景</a:t>
            </a:r>
            <a:endParaRPr lang="zh-CN" altLang="en-US" sz="2400" dirty="0"/>
          </a:p>
        </p:txBody>
      </p:sp>
      <p:pic>
        <p:nvPicPr>
          <p:cNvPr id="18" name="图片 17">
            <a:extLst>
              <a:ext uri="{FF2B5EF4-FFF2-40B4-BE49-F238E27FC236}">
                <a16:creationId xmlns:a16="http://schemas.microsoft.com/office/drawing/2014/main" xmlns="" id="{980FFB01-E034-41A5-BA3A-89B4E1853810}"/>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17546" y="2421051"/>
            <a:ext cx="4598918" cy="3351099"/>
          </a:xfrm>
          <a:prstGeom prst="rect">
            <a:avLst/>
          </a:prstGeom>
        </p:spPr>
      </p:pic>
      <p:sp>
        <p:nvSpPr>
          <p:cNvPr id="19" name="矩形 18">
            <a:extLst>
              <a:ext uri="{FF2B5EF4-FFF2-40B4-BE49-F238E27FC236}">
                <a16:creationId xmlns="" xmlns:a16="http://schemas.microsoft.com/office/drawing/2014/main" id="{BDBB6C18-CF54-43F9-B95B-08406F61FEB7}"/>
              </a:ext>
            </a:extLst>
          </p:cNvPr>
          <p:cNvSpPr/>
          <p:nvPr/>
        </p:nvSpPr>
        <p:spPr>
          <a:xfrm>
            <a:off x="1907159" y="3057124"/>
            <a:ext cx="2021904" cy="461665"/>
          </a:xfrm>
          <a:prstGeom prst="rect">
            <a:avLst/>
          </a:prstGeom>
        </p:spPr>
        <p:txBody>
          <a:bodyPr wrap="square">
            <a:spAutoFit/>
          </a:bodyPr>
          <a:lstStyle/>
          <a:p>
            <a:pPr algn="ctr">
              <a:spcBef>
                <a:spcPts val="600"/>
              </a:spcBef>
              <a:spcAft>
                <a:spcPts val="600"/>
              </a:spcAft>
              <a:buClr>
                <a:srgbClr val="0099FF"/>
              </a:buClr>
            </a:pPr>
            <a:r>
              <a:rPr lang="en-US" sz="2400" dirty="0" smtClean="0"/>
              <a:t>1</a:t>
            </a:r>
            <a:r>
              <a:rPr lang="en-US" altLang="zh-CN" sz="2400" dirty="0" smtClean="0"/>
              <a:t>.</a:t>
            </a:r>
            <a:r>
              <a:rPr lang="zh-CN" altLang="en-US" sz="2400" dirty="0" smtClean="0"/>
              <a:t>线性图标</a:t>
            </a:r>
            <a:endParaRPr lang="zh-CN" altLang="zh-CN" sz="2400" dirty="0"/>
          </a:p>
        </p:txBody>
      </p:sp>
      <p:sp>
        <p:nvSpPr>
          <p:cNvPr id="22" name="矩形 21">
            <a:extLst>
              <a:ext uri="{FF2B5EF4-FFF2-40B4-BE49-F238E27FC236}">
                <a16:creationId xmlns="" xmlns:a16="http://schemas.microsoft.com/office/drawing/2014/main" id="{BDBB6C18-CF54-43F9-B95B-08406F61FEB7}"/>
              </a:ext>
            </a:extLst>
          </p:cNvPr>
          <p:cNvSpPr/>
          <p:nvPr/>
        </p:nvSpPr>
        <p:spPr>
          <a:xfrm>
            <a:off x="649858" y="4514449"/>
            <a:ext cx="2164779" cy="461665"/>
          </a:xfrm>
          <a:prstGeom prst="rect">
            <a:avLst/>
          </a:prstGeom>
        </p:spPr>
        <p:txBody>
          <a:bodyPr wrap="square">
            <a:spAutoFit/>
          </a:bodyPr>
          <a:lstStyle/>
          <a:p>
            <a:pPr algn="ctr">
              <a:spcBef>
                <a:spcPts val="600"/>
              </a:spcBef>
              <a:spcAft>
                <a:spcPts val="600"/>
              </a:spcAft>
              <a:buClr>
                <a:srgbClr val="0099FF"/>
              </a:buClr>
            </a:pPr>
            <a:r>
              <a:rPr lang="en-US" sz="2400" dirty="0" smtClean="0"/>
              <a:t>2</a:t>
            </a:r>
            <a:r>
              <a:rPr lang="en-US" altLang="zh-CN" sz="2400" dirty="0" smtClean="0"/>
              <a:t>.</a:t>
            </a:r>
            <a:r>
              <a:rPr lang="zh-CN" altLang="en-US" sz="2400" dirty="0" smtClean="0"/>
              <a:t>面性图标</a:t>
            </a:r>
            <a:endParaRPr lang="zh-CN" altLang="zh-CN" sz="2400" dirty="0"/>
          </a:p>
        </p:txBody>
      </p:sp>
      <p:sp>
        <p:nvSpPr>
          <p:cNvPr id="23" name="矩形 22">
            <a:extLst>
              <a:ext uri="{FF2B5EF4-FFF2-40B4-BE49-F238E27FC236}">
                <a16:creationId xmlns="" xmlns:a16="http://schemas.microsoft.com/office/drawing/2014/main" id="{BDBB6C18-CF54-43F9-B95B-08406F61FEB7}"/>
              </a:ext>
            </a:extLst>
          </p:cNvPr>
          <p:cNvSpPr/>
          <p:nvPr/>
        </p:nvSpPr>
        <p:spPr>
          <a:xfrm>
            <a:off x="3021583" y="4514449"/>
            <a:ext cx="2164779" cy="830997"/>
          </a:xfrm>
          <a:prstGeom prst="rect">
            <a:avLst/>
          </a:prstGeom>
        </p:spPr>
        <p:txBody>
          <a:bodyPr wrap="square">
            <a:spAutoFit/>
          </a:bodyPr>
          <a:lstStyle/>
          <a:p>
            <a:pPr algn="ctr">
              <a:spcBef>
                <a:spcPts val="600"/>
              </a:spcBef>
              <a:spcAft>
                <a:spcPts val="600"/>
              </a:spcAft>
              <a:buClr>
                <a:srgbClr val="0099FF"/>
              </a:buClr>
            </a:pPr>
            <a:r>
              <a:rPr lang="en-US" sz="2400" dirty="0" smtClean="0"/>
              <a:t>3</a:t>
            </a:r>
            <a:r>
              <a:rPr lang="en-US" altLang="zh-CN" sz="2400" dirty="0" smtClean="0"/>
              <a:t>.</a:t>
            </a:r>
            <a:r>
              <a:rPr lang="zh-CN" altLang="en-US" sz="2400" dirty="0" smtClean="0"/>
              <a:t>线面结合图标</a:t>
            </a:r>
            <a:endParaRPr lang="zh-CN" altLang="zh-CN" sz="2400" dirty="0"/>
          </a:p>
        </p:txBody>
      </p:sp>
      <p:pic>
        <p:nvPicPr>
          <p:cNvPr id="13313" name="Picture 1" descr="snap14614"/>
          <p:cNvPicPr>
            <a:picLocks noChangeAspect="1" noChangeArrowheads="1"/>
          </p:cNvPicPr>
          <p:nvPr/>
        </p:nvPicPr>
        <p:blipFill>
          <a:blip r:embed="rId4"/>
          <a:srcRect/>
          <a:stretch>
            <a:fillRect/>
          </a:stretch>
        </p:blipFill>
        <p:spPr bwMode="auto">
          <a:xfrm>
            <a:off x="5857874" y="2400300"/>
            <a:ext cx="2449708" cy="740200"/>
          </a:xfrm>
          <a:prstGeom prst="rect">
            <a:avLst/>
          </a:prstGeom>
          <a:noFill/>
          <a:ln w="9525">
            <a:noFill/>
            <a:miter lim="800000"/>
            <a:headEnd/>
            <a:tailEnd/>
          </a:ln>
        </p:spPr>
      </p:pic>
      <p:pic>
        <p:nvPicPr>
          <p:cNvPr id="13314" name="Picture 2" descr="snap14618"/>
          <p:cNvPicPr>
            <a:picLocks noChangeAspect="1" noChangeArrowheads="1"/>
          </p:cNvPicPr>
          <p:nvPr/>
        </p:nvPicPr>
        <p:blipFill>
          <a:blip r:embed="rId5"/>
          <a:srcRect/>
          <a:stretch>
            <a:fillRect/>
          </a:stretch>
        </p:blipFill>
        <p:spPr bwMode="auto">
          <a:xfrm>
            <a:off x="5857875" y="3228976"/>
            <a:ext cx="2463891" cy="1451656"/>
          </a:xfrm>
          <a:prstGeom prst="rect">
            <a:avLst/>
          </a:prstGeom>
          <a:noFill/>
          <a:ln w="9525">
            <a:noFill/>
            <a:miter lim="800000"/>
            <a:headEnd/>
            <a:tailEnd/>
          </a:ln>
        </p:spPr>
      </p:pic>
      <p:pic>
        <p:nvPicPr>
          <p:cNvPr id="13315" name="Picture 3" descr="snap11896"/>
          <p:cNvPicPr>
            <a:picLocks noChangeAspect="1" noChangeArrowheads="1"/>
          </p:cNvPicPr>
          <p:nvPr/>
        </p:nvPicPr>
        <p:blipFill>
          <a:blip r:embed="rId6" cstate="print"/>
          <a:srcRect/>
          <a:stretch>
            <a:fillRect/>
          </a:stretch>
        </p:blipFill>
        <p:spPr bwMode="auto">
          <a:xfrm>
            <a:off x="5857875" y="4776787"/>
            <a:ext cx="2471738" cy="1632132"/>
          </a:xfrm>
          <a:prstGeom prst="rect">
            <a:avLst/>
          </a:prstGeom>
          <a:noFill/>
          <a:ln w="9525">
            <a:noFill/>
            <a:miter lim="800000"/>
            <a:headEnd/>
            <a:tailEnd/>
          </a:ln>
        </p:spPr>
      </p:pic>
    </p:spTree>
    <p:extLst>
      <p:ext uri="{BB962C8B-B14F-4D97-AF65-F5344CB8AC3E}">
        <p14:creationId xmlns="" xmlns:p14="http://schemas.microsoft.com/office/powerpoint/2010/main" val="1796893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3" name="矩形 12">
            <a:extLst>
              <a:ext uri="{FF2B5EF4-FFF2-40B4-BE49-F238E27FC236}">
                <a16:creationId xmlns="" xmlns:a16="http://schemas.microsoft.com/office/drawing/2014/main" id="{F75F2595-65C3-4364-83C0-266E50B12FE1}"/>
              </a:ext>
            </a:extLst>
          </p:cNvPr>
          <p:cNvSpPr/>
          <p:nvPr/>
        </p:nvSpPr>
        <p:spPr>
          <a:xfrm>
            <a:off x="671513" y="1469859"/>
            <a:ext cx="7900987" cy="1200329"/>
          </a:xfrm>
          <a:prstGeom prst="rect">
            <a:avLst/>
          </a:prstGeom>
        </p:spPr>
        <p:txBody>
          <a:bodyPr wrap="square">
            <a:spAutoFit/>
          </a:bodyPr>
          <a:lstStyle/>
          <a:p>
            <a:pPr indent="628650" algn="just">
              <a:spcBef>
                <a:spcPts val="600"/>
              </a:spcBef>
              <a:spcAft>
                <a:spcPts val="600"/>
              </a:spcAft>
            </a:pPr>
            <a:r>
              <a:rPr lang="zh-CN" altLang="en-US" sz="2400" dirty="0" smtClean="0"/>
              <a:t>过去，图标的转换都十分死板，而近年来开始流行在切换图标的时候加入过渡动效，这种交互动效能够有效提高产品的用户体验，给</a:t>
            </a:r>
            <a:r>
              <a:rPr lang="en-US" sz="2400" dirty="0" smtClean="0"/>
              <a:t>APP</a:t>
            </a:r>
            <a:r>
              <a:rPr lang="zh-CN" altLang="en-US" sz="2400" dirty="0" smtClean="0"/>
              <a:t>添色</a:t>
            </a:r>
            <a:r>
              <a:rPr lang="zh-CN" altLang="en-US" sz="2400" dirty="0" smtClean="0"/>
              <a:t>不少。</a:t>
            </a:r>
            <a:endParaRPr lang="en-US" altLang="zh-CN" sz="2400" dirty="0" smtClean="0"/>
          </a:p>
        </p:txBody>
      </p:sp>
      <p:sp>
        <p:nvSpPr>
          <p:cNvPr id="1024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44" name="Rectangle 4"/>
          <p:cNvSpPr>
            <a:spLocks noChangeArrowheads="1"/>
          </p:cNvSpPr>
          <p:nvPr/>
        </p:nvSpPr>
        <p:spPr bwMode="auto">
          <a:xfrm>
            <a:off x="0" y="1257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图标交互动效</a:t>
            </a:r>
            <a:endParaRPr lang="zh-CN" altLang="en-US" sz="2800" dirty="0">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 xmlns:a16="http://schemas.microsoft.com/office/drawing/2014/main" id="{AD423A49-15D4-4B9B-A411-894A53436A6D}"/>
              </a:ext>
            </a:extLst>
          </p:cNvPr>
          <p:cNvSpPr/>
          <p:nvPr/>
        </p:nvSpPr>
        <p:spPr>
          <a:xfrm>
            <a:off x="1385542" y="909903"/>
            <a:ext cx="3262432" cy="461665"/>
          </a:xfrm>
          <a:prstGeom prst="rect">
            <a:avLst/>
          </a:prstGeom>
        </p:spPr>
        <p:txBody>
          <a:bodyPr wrap="none">
            <a:spAutoFit/>
          </a:bodyPr>
          <a:lstStyle/>
          <a:p>
            <a:pPr algn="just"/>
            <a:r>
              <a:rPr lang="zh-CN" altLang="en-US" sz="2400" dirty="0" smtClean="0"/>
              <a:t>常见图标动效表现形式</a:t>
            </a:r>
            <a:endParaRPr lang="zh-CN" altLang="en-US" sz="2400" dirty="0"/>
          </a:p>
        </p:txBody>
      </p:sp>
      <p:pic>
        <p:nvPicPr>
          <p:cNvPr id="17" name="图片 16">
            <a:extLst>
              <a:ext uri="{FF2B5EF4-FFF2-40B4-BE49-F238E27FC236}">
                <a16:creationId xmlns:a16="http://schemas.microsoft.com/office/drawing/2014/main" xmlns="" id="{8CD2ADF8-0796-4D38-A7F4-746EBA318B23}"/>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671638" y="2786058"/>
            <a:ext cx="6174754" cy="3466732"/>
          </a:xfrm>
          <a:prstGeom prst="rect">
            <a:avLst/>
          </a:prstGeom>
        </p:spPr>
      </p:pic>
      <p:sp>
        <p:nvSpPr>
          <p:cNvPr id="18" name="矩形 17">
            <a:extLst>
              <a:ext uri="{FF2B5EF4-FFF2-40B4-BE49-F238E27FC236}">
                <a16:creationId xmlns="" xmlns:a16="http://schemas.microsoft.com/office/drawing/2014/main" id="{BDBB6C18-CF54-43F9-B95B-08406F61FEB7}"/>
              </a:ext>
            </a:extLst>
          </p:cNvPr>
          <p:cNvSpPr/>
          <p:nvPr/>
        </p:nvSpPr>
        <p:spPr>
          <a:xfrm>
            <a:off x="1678560" y="3285711"/>
            <a:ext cx="1636140" cy="830997"/>
          </a:xfrm>
          <a:prstGeom prst="rect">
            <a:avLst/>
          </a:prstGeom>
        </p:spPr>
        <p:txBody>
          <a:bodyPr wrap="square">
            <a:spAutoFit/>
          </a:bodyPr>
          <a:lstStyle/>
          <a:p>
            <a:pPr algn="just">
              <a:spcBef>
                <a:spcPts val="600"/>
              </a:spcBef>
              <a:spcAft>
                <a:spcPts val="600"/>
              </a:spcAft>
              <a:buClr>
                <a:srgbClr val="0099FF"/>
              </a:buClr>
            </a:pPr>
            <a:r>
              <a:rPr lang="en-US" sz="2400" dirty="0" smtClean="0">
                <a:solidFill>
                  <a:schemeClr val="bg1"/>
                </a:solidFill>
              </a:rPr>
              <a:t>1</a:t>
            </a:r>
            <a:r>
              <a:rPr lang="en-US" altLang="zh-CN" sz="2400" dirty="0" smtClean="0">
                <a:solidFill>
                  <a:schemeClr val="bg1"/>
                </a:solidFill>
              </a:rPr>
              <a:t>.</a:t>
            </a:r>
            <a:r>
              <a:rPr lang="zh-CN" altLang="en-US" sz="2400" dirty="0" smtClean="0">
                <a:solidFill>
                  <a:schemeClr val="bg1"/>
                </a:solidFill>
              </a:rPr>
              <a:t>属性转换法</a:t>
            </a:r>
            <a:endParaRPr lang="zh-CN" altLang="zh-CN" sz="2400" dirty="0">
              <a:solidFill>
                <a:schemeClr val="bg1"/>
              </a:solidFill>
            </a:endParaRPr>
          </a:p>
        </p:txBody>
      </p:sp>
      <p:sp>
        <p:nvSpPr>
          <p:cNvPr id="19" name="矩形 18">
            <a:extLst>
              <a:ext uri="{FF2B5EF4-FFF2-40B4-BE49-F238E27FC236}">
                <a16:creationId xmlns="" xmlns:a16="http://schemas.microsoft.com/office/drawing/2014/main" id="{BDBB6C18-CF54-43F9-B95B-08406F61FEB7}"/>
              </a:ext>
            </a:extLst>
          </p:cNvPr>
          <p:cNvSpPr/>
          <p:nvPr/>
        </p:nvSpPr>
        <p:spPr>
          <a:xfrm>
            <a:off x="3493073" y="3285711"/>
            <a:ext cx="1636140" cy="830997"/>
          </a:xfrm>
          <a:prstGeom prst="rect">
            <a:avLst/>
          </a:prstGeom>
        </p:spPr>
        <p:txBody>
          <a:bodyPr wrap="square">
            <a:spAutoFit/>
          </a:bodyPr>
          <a:lstStyle/>
          <a:p>
            <a:pPr algn="just">
              <a:spcBef>
                <a:spcPts val="600"/>
              </a:spcBef>
              <a:spcAft>
                <a:spcPts val="600"/>
              </a:spcAft>
              <a:buClr>
                <a:srgbClr val="0099FF"/>
              </a:buClr>
            </a:pPr>
            <a:r>
              <a:rPr lang="en-US" sz="2400" dirty="0" smtClean="0">
                <a:solidFill>
                  <a:schemeClr val="bg1"/>
                </a:solidFill>
              </a:rPr>
              <a:t>2</a:t>
            </a:r>
            <a:r>
              <a:rPr lang="en-US" altLang="zh-CN" sz="2400" dirty="0" smtClean="0">
                <a:solidFill>
                  <a:schemeClr val="bg1"/>
                </a:solidFill>
              </a:rPr>
              <a:t>.</a:t>
            </a:r>
            <a:r>
              <a:rPr lang="zh-CN" altLang="en-US" sz="2400" dirty="0" smtClean="0">
                <a:solidFill>
                  <a:schemeClr val="bg1"/>
                </a:solidFill>
              </a:rPr>
              <a:t>路径重组法</a:t>
            </a:r>
            <a:endParaRPr lang="zh-CN" altLang="zh-CN" sz="2400" dirty="0">
              <a:solidFill>
                <a:schemeClr val="bg1"/>
              </a:solidFill>
            </a:endParaRPr>
          </a:p>
        </p:txBody>
      </p:sp>
      <p:sp>
        <p:nvSpPr>
          <p:cNvPr id="20" name="矩形 19">
            <a:extLst>
              <a:ext uri="{FF2B5EF4-FFF2-40B4-BE49-F238E27FC236}">
                <a16:creationId xmlns="" xmlns:a16="http://schemas.microsoft.com/office/drawing/2014/main" id="{BDBB6C18-CF54-43F9-B95B-08406F61FEB7}"/>
              </a:ext>
            </a:extLst>
          </p:cNvPr>
          <p:cNvSpPr/>
          <p:nvPr/>
        </p:nvSpPr>
        <p:spPr>
          <a:xfrm>
            <a:off x="5250435" y="3285711"/>
            <a:ext cx="1636140" cy="830997"/>
          </a:xfrm>
          <a:prstGeom prst="rect">
            <a:avLst/>
          </a:prstGeom>
        </p:spPr>
        <p:txBody>
          <a:bodyPr wrap="square">
            <a:spAutoFit/>
          </a:bodyPr>
          <a:lstStyle/>
          <a:p>
            <a:pPr algn="just">
              <a:spcBef>
                <a:spcPts val="600"/>
              </a:spcBef>
              <a:spcAft>
                <a:spcPts val="600"/>
              </a:spcAft>
              <a:buClr>
                <a:srgbClr val="0099FF"/>
              </a:buClr>
            </a:pPr>
            <a:r>
              <a:rPr lang="en-US" sz="2400" dirty="0" smtClean="0">
                <a:solidFill>
                  <a:schemeClr val="bg1"/>
                </a:solidFill>
              </a:rPr>
              <a:t>3</a:t>
            </a:r>
            <a:r>
              <a:rPr lang="en-US" altLang="zh-CN" sz="2400" dirty="0" smtClean="0">
                <a:solidFill>
                  <a:schemeClr val="bg1"/>
                </a:solidFill>
              </a:rPr>
              <a:t>.</a:t>
            </a:r>
            <a:r>
              <a:rPr lang="zh-CN" altLang="en-US" sz="2400" dirty="0" smtClean="0">
                <a:solidFill>
                  <a:schemeClr val="bg1"/>
                </a:solidFill>
              </a:rPr>
              <a:t>点线面降级法</a:t>
            </a:r>
            <a:endParaRPr lang="zh-CN" altLang="zh-CN" sz="2400" dirty="0">
              <a:solidFill>
                <a:schemeClr val="bg1"/>
              </a:solidFill>
            </a:endParaRPr>
          </a:p>
        </p:txBody>
      </p:sp>
      <p:sp>
        <p:nvSpPr>
          <p:cNvPr id="21" name="矩形 20">
            <a:extLst>
              <a:ext uri="{FF2B5EF4-FFF2-40B4-BE49-F238E27FC236}">
                <a16:creationId xmlns="" xmlns:a16="http://schemas.microsoft.com/office/drawing/2014/main" id="{BDBB6C18-CF54-43F9-B95B-08406F61FEB7}"/>
              </a:ext>
            </a:extLst>
          </p:cNvPr>
          <p:cNvSpPr/>
          <p:nvPr/>
        </p:nvSpPr>
        <p:spPr>
          <a:xfrm>
            <a:off x="2607247" y="5043071"/>
            <a:ext cx="1636140" cy="461665"/>
          </a:xfrm>
          <a:prstGeom prst="rect">
            <a:avLst/>
          </a:prstGeom>
        </p:spPr>
        <p:txBody>
          <a:bodyPr wrap="square">
            <a:spAutoFit/>
          </a:bodyPr>
          <a:lstStyle/>
          <a:p>
            <a:pPr algn="just">
              <a:spcBef>
                <a:spcPts val="600"/>
              </a:spcBef>
              <a:spcAft>
                <a:spcPts val="600"/>
              </a:spcAft>
              <a:buClr>
                <a:srgbClr val="0099FF"/>
              </a:buClr>
            </a:pPr>
            <a:r>
              <a:rPr lang="en-US" sz="2400" dirty="0" smtClean="0">
                <a:solidFill>
                  <a:schemeClr val="bg1"/>
                </a:solidFill>
              </a:rPr>
              <a:t>4</a:t>
            </a:r>
            <a:r>
              <a:rPr lang="en-US" altLang="zh-CN" sz="2400" dirty="0" smtClean="0">
                <a:solidFill>
                  <a:schemeClr val="bg1"/>
                </a:solidFill>
              </a:rPr>
              <a:t>.</a:t>
            </a:r>
            <a:r>
              <a:rPr lang="zh-CN" altLang="en-US" sz="2400" dirty="0" smtClean="0">
                <a:solidFill>
                  <a:schemeClr val="bg1"/>
                </a:solidFill>
              </a:rPr>
              <a:t>遮罩法</a:t>
            </a:r>
            <a:endParaRPr lang="zh-CN" altLang="zh-CN" sz="2400" dirty="0">
              <a:solidFill>
                <a:schemeClr val="bg1"/>
              </a:solidFill>
            </a:endParaRPr>
          </a:p>
        </p:txBody>
      </p:sp>
      <p:sp>
        <p:nvSpPr>
          <p:cNvPr id="23" name="矩形 22">
            <a:extLst>
              <a:ext uri="{FF2B5EF4-FFF2-40B4-BE49-F238E27FC236}">
                <a16:creationId xmlns="" xmlns:a16="http://schemas.microsoft.com/office/drawing/2014/main" id="{BDBB6C18-CF54-43F9-B95B-08406F61FEB7}"/>
              </a:ext>
            </a:extLst>
          </p:cNvPr>
          <p:cNvSpPr/>
          <p:nvPr/>
        </p:nvSpPr>
        <p:spPr>
          <a:xfrm>
            <a:off x="4421760" y="4785898"/>
            <a:ext cx="1636140" cy="830997"/>
          </a:xfrm>
          <a:prstGeom prst="rect">
            <a:avLst/>
          </a:prstGeom>
        </p:spPr>
        <p:txBody>
          <a:bodyPr wrap="square">
            <a:spAutoFit/>
          </a:bodyPr>
          <a:lstStyle/>
          <a:p>
            <a:pPr algn="just">
              <a:spcBef>
                <a:spcPts val="600"/>
              </a:spcBef>
              <a:spcAft>
                <a:spcPts val="600"/>
              </a:spcAft>
              <a:buClr>
                <a:srgbClr val="0099FF"/>
              </a:buClr>
            </a:pPr>
            <a:r>
              <a:rPr lang="en-US" sz="2400" dirty="0" smtClean="0">
                <a:solidFill>
                  <a:schemeClr val="bg1"/>
                </a:solidFill>
              </a:rPr>
              <a:t>5</a:t>
            </a:r>
            <a:r>
              <a:rPr lang="en-US" altLang="zh-CN" sz="2400" dirty="0" smtClean="0">
                <a:solidFill>
                  <a:schemeClr val="bg1"/>
                </a:solidFill>
              </a:rPr>
              <a:t>.</a:t>
            </a:r>
            <a:r>
              <a:rPr lang="zh-CN" altLang="en-US" sz="2400" dirty="0" smtClean="0">
                <a:solidFill>
                  <a:schemeClr val="bg1"/>
                </a:solidFill>
              </a:rPr>
              <a:t>分裂融合法</a:t>
            </a:r>
            <a:endParaRPr lang="zh-CN" altLang="zh-CN" sz="2400" dirty="0">
              <a:solidFill>
                <a:schemeClr val="bg1"/>
              </a:solidFill>
            </a:endParaRPr>
          </a:p>
        </p:txBody>
      </p:sp>
      <p:sp>
        <p:nvSpPr>
          <p:cNvPr id="24" name="矩形 23">
            <a:extLst>
              <a:ext uri="{FF2B5EF4-FFF2-40B4-BE49-F238E27FC236}">
                <a16:creationId xmlns="" xmlns:a16="http://schemas.microsoft.com/office/drawing/2014/main" id="{BDBB6C18-CF54-43F9-B95B-08406F61FEB7}"/>
              </a:ext>
            </a:extLst>
          </p:cNvPr>
          <p:cNvSpPr/>
          <p:nvPr/>
        </p:nvSpPr>
        <p:spPr>
          <a:xfrm>
            <a:off x="6193410" y="4785898"/>
            <a:ext cx="1636140" cy="830997"/>
          </a:xfrm>
          <a:prstGeom prst="rect">
            <a:avLst/>
          </a:prstGeom>
        </p:spPr>
        <p:txBody>
          <a:bodyPr wrap="square">
            <a:spAutoFit/>
          </a:bodyPr>
          <a:lstStyle/>
          <a:p>
            <a:pPr algn="just">
              <a:spcBef>
                <a:spcPts val="600"/>
              </a:spcBef>
              <a:spcAft>
                <a:spcPts val="600"/>
              </a:spcAft>
              <a:buClr>
                <a:srgbClr val="0099FF"/>
              </a:buClr>
            </a:pPr>
            <a:r>
              <a:rPr lang="en-US" sz="2400" dirty="0" smtClean="0">
                <a:solidFill>
                  <a:schemeClr val="bg1"/>
                </a:solidFill>
              </a:rPr>
              <a:t>6</a:t>
            </a:r>
            <a:r>
              <a:rPr lang="en-US" altLang="zh-CN" sz="2400" dirty="0" smtClean="0">
                <a:solidFill>
                  <a:schemeClr val="bg1"/>
                </a:solidFill>
              </a:rPr>
              <a:t>.</a:t>
            </a:r>
            <a:r>
              <a:rPr lang="zh-CN" altLang="en-US" sz="2400" dirty="0" smtClean="0">
                <a:solidFill>
                  <a:schemeClr val="bg1"/>
                </a:solidFill>
              </a:rPr>
              <a:t>图标特性法</a:t>
            </a:r>
            <a:endParaRPr lang="zh-CN" altLang="zh-CN" sz="2400" dirty="0">
              <a:solidFill>
                <a:schemeClr val="bg1"/>
              </a:solidFill>
            </a:endParaRPr>
          </a:p>
        </p:txBody>
      </p:sp>
    </p:spTree>
    <p:extLst>
      <p:ext uri="{BB962C8B-B14F-4D97-AF65-F5344CB8AC3E}">
        <p14:creationId xmlns="" xmlns:p14="http://schemas.microsoft.com/office/powerpoint/2010/main" val="1634971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0"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22" name="矩形 21">
            <a:extLst>
              <a:ext uri="{FF2B5EF4-FFF2-40B4-BE49-F238E27FC236}">
                <a16:creationId xmlns="" xmlns:a16="http://schemas.microsoft.com/office/drawing/2014/main"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zh-CN" altLang="en-US" sz="2400" dirty="0" smtClean="0"/>
              <a:t>设计动态的图标效果，可以使该图标的表现更加真观，具有更强烈的视觉表现力。在本节中将带领读者完成一个日历图标动效的制作，在日常生活中，日历最常见的就是翻页的效果，本案例所制作的日历图标动效同样实现的就是日历的翻折效果，使得该日历图标的表现更加生动。</a:t>
            </a:r>
            <a:endParaRPr lang="en-US" altLang="zh-CN" sz="2400" dirty="0" smtClean="0"/>
          </a:p>
        </p:txBody>
      </p:sp>
      <p:sp>
        <p:nvSpPr>
          <p:cNvPr id="922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23"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4"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5"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6"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7"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图标交互动效</a:t>
            </a:r>
            <a:endParaRPr lang="zh-CN" altLang="en-US" sz="2800" dirty="0">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 xmlns:a16="http://schemas.microsoft.com/office/drawing/2014/main" id="{AD423A49-15D4-4B9B-A411-894A53436A6D}"/>
              </a:ext>
            </a:extLst>
          </p:cNvPr>
          <p:cNvSpPr/>
          <p:nvPr/>
        </p:nvSpPr>
        <p:spPr>
          <a:xfrm>
            <a:off x="1385542" y="909903"/>
            <a:ext cx="2646878" cy="461665"/>
          </a:xfrm>
          <a:prstGeom prst="rect">
            <a:avLst/>
          </a:prstGeom>
        </p:spPr>
        <p:txBody>
          <a:bodyPr wrap="none">
            <a:spAutoFit/>
          </a:bodyPr>
          <a:lstStyle/>
          <a:p>
            <a:pPr algn="just"/>
            <a:r>
              <a:rPr lang="zh-CN" altLang="en-US" sz="2400" dirty="0" smtClean="0"/>
              <a:t>制作日历图标动效</a:t>
            </a:r>
            <a:endParaRPr lang="zh-CN" altLang="en-US" sz="2400" dirty="0"/>
          </a:p>
        </p:txBody>
      </p:sp>
      <p:sp>
        <p:nvSpPr>
          <p:cNvPr id="21" name="矩形 20">
            <a:extLst>
              <a:ext uri="{FF2B5EF4-FFF2-40B4-BE49-F238E27FC236}">
                <a16:creationId xmlns:a16="http://schemas.microsoft.com/office/drawing/2014/main" xmlns="" id="{F75F2595-65C3-4364-83C0-266E50B12FE1}"/>
              </a:ext>
            </a:extLst>
          </p:cNvPr>
          <p:cNvSpPr/>
          <p:nvPr/>
        </p:nvSpPr>
        <p:spPr>
          <a:xfrm>
            <a:off x="642939" y="5160918"/>
            <a:ext cx="3214687" cy="466794"/>
          </a:xfrm>
          <a:prstGeom prst="rect">
            <a:avLst/>
          </a:prstGeom>
        </p:spPr>
        <p:txBody>
          <a:bodyPr wrap="square">
            <a:spAutoFit/>
          </a:bodyPr>
          <a:lstStyle/>
          <a:p>
            <a:pPr algn="just">
              <a:spcBef>
                <a:spcPts val="200"/>
              </a:spcBef>
              <a:spcAft>
                <a:spcPts val="200"/>
              </a:spcAft>
            </a:pPr>
            <a:r>
              <a:rPr lang="zh-CN" altLang="en-US" sz="1050" dirty="0" smtClean="0"/>
              <a:t>源文件：源文件</a:t>
            </a:r>
            <a:r>
              <a:rPr lang="en-US" sz="1050" dirty="0" smtClean="0"/>
              <a:t>\</a:t>
            </a:r>
            <a:r>
              <a:rPr lang="zh-CN" altLang="en-US" sz="1050" dirty="0" smtClean="0"/>
              <a:t>第</a:t>
            </a:r>
            <a:r>
              <a:rPr lang="en-US" sz="1050" dirty="0" smtClean="0"/>
              <a:t>3</a:t>
            </a:r>
            <a:r>
              <a:rPr lang="zh-CN" altLang="en-US" sz="1050" dirty="0" smtClean="0"/>
              <a:t>章</a:t>
            </a:r>
            <a:r>
              <a:rPr lang="en-US" sz="1050" dirty="0" smtClean="0"/>
              <a:t>\</a:t>
            </a:r>
            <a:r>
              <a:rPr lang="en-US" sz="1050" dirty="0" smtClean="0"/>
              <a:t>3-4-2.aep</a:t>
            </a:r>
            <a:endParaRPr lang="en-US" sz="1050" dirty="0" smtClean="0"/>
          </a:p>
          <a:p>
            <a:pPr algn="just">
              <a:spcBef>
                <a:spcPts val="200"/>
              </a:spcBef>
              <a:spcAft>
                <a:spcPts val="200"/>
              </a:spcAft>
            </a:pPr>
            <a:r>
              <a:rPr lang="zh-CN" altLang="en-US" sz="1050" dirty="0" smtClean="0"/>
              <a:t>视　频：视频</a:t>
            </a:r>
            <a:r>
              <a:rPr lang="en-US" sz="1050" dirty="0" smtClean="0"/>
              <a:t>\</a:t>
            </a:r>
            <a:r>
              <a:rPr lang="zh-CN" altLang="en-US" sz="1050" dirty="0" smtClean="0"/>
              <a:t>第</a:t>
            </a:r>
            <a:r>
              <a:rPr lang="en-US" sz="1050" dirty="0" smtClean="0"/>
              <a:t>3</a:t>
            </a:r>
            <a:r>
              <a:rPr lang="zh-CN" altLang="en-US" sz="1050" dirty="0" smtClean="0"/>
              <a:t>章</a:t>
            </a:r>
            <a:r>
              <a:rPr lang="en-US" sz="1050" dirty="0" smtClean="0"/>
              <a:t>\</a:t>
            </a:r>
            <a:r>
              <a:rPr lang="en-US" sz="1050" dirty="0" smtClean="0"/>
              <a:t>3-4-2.mp4</a:t>
            </a:r>
            <a:endParaRPr lang="en-US" altLang="zh-CN" sz="1050" dirty="0" smtClean="0"/>
          </a:p>
        </p:txBody>
      </p:sp>
      <p:pic>
        <p:nvPicPr>
          <p:cNvPr id="11268" name="Picture 4" descr="snap7074"/>
          <p:cNvPicPr>
            <a:picLocks noChangeAspect="1" noChangeArrowheads="1"/>
          </p:cNvPicPr>
          <p:nvPr/>
        </p:nvPicPr>
        <p:blipFill>
          <a:blip r:embed="rId3" cstate="print"/>
          <a:srcRect/>
          <a:stretch>
            <a:fillRect/>
          </a:stretch>
        </p:blipFill>
        <p:spPr bwMode="auto">
          <a:xfrm>
            <a:off x="714375" y="3629024"/>
            <a:ext cx="1843088" cy="1446115"/>
          </a:xfrm>
          <a:prstGeom prst="rect">
            <a:avLst/>
          </a:prstGeom>
          <a:noFill/>
        </p:spPr>
      </p:pic>
      <p:pic>
        <p:nvPicPr>
          <p:cNvPr id="11267" name="Picture 3" descr="snap7075"/>
          <p:cNvPicPr>
            <a:picLocks noChangeAspect="1" noChangeArrowheads="1"/>
          </p:cNvPicPr>
          <p:nvPr/>
        </p:nvPicPr>
        <p:blipFill>
          <a:blip r:embed="rId4" cstate="print"/>
          <a:srcRect/>
          <a:stretch>
            <a:fillRect/>
          </a:stretch>
        </p:blipFill>
        <p:spPr bwMode="auto">
          <a:xfrm>
            <a:off x="2686048" y="3629023"/>
            <a:ext cx="1843088" cy="1446115"/>
          </a:xfrm>
          <a:prstGeom prst="rect">
            <a:avLst/>
          </a:prstGeom>
          <a:noFill/>
        </p:spPr>
      </p:pic>
      <p:pic>
        <p:nvPicPr>
          <p:cNvPr id="11266" name="Picture 2" descr="snap7085"/>
          <p:cNvPicPr>
            <a:picLocks noChangeAspect="1" noChangeArrowheads="1"/>
          </p:cNvPicPr>
          <p:nvPr/>
        </p:nvPicPr>
        <p:blipFill>
          <a:blip r:embed="rId5" cstate="print"/>
          <a:srcRect/>
          <a:stretch>
            <a:fillRect/>
          </a:stretch>
        </p:blipFill>
        <p:spPr bwMode="auto">
          <a:xfrm>
            <a:off x="4643435" y="3629024"/>
            <a:ext cx="1843088" cy="1446115"/>
          </a:xfrm>
          <a:prstGeom prst="rect">
            <a:avLst/>
          </a:prstGeom>
          <a:noFill/>
        </p:spPr>
      </p:pic>
      <p:pic>
        <p:nvPicPr>
          <p:cNvPr id="11265" name="Picture 1" descr="snap7086"/>
          <p:cNvPicPr>
            <a:picLocks noChangeAspect="1" noChangeArrowheads="1"/>
          </p:cNvPicPr>
          <p:nvPr/>
        </p:nvPicPr>
        <p:blipFill>
          <a:blip r:embed="rId6" cstate="print"/>
          <a:srcRect/>
          <a:stretch>
            <a:fillRect/>
          </a:stretch>
        </p:blipFill>
        <p:spPr bwMode="auto">
          <a:xfrm>
            <a:off x="6586535" y="3629024"/>
            <a:ext cx="1843088" cy="1446115"/>
          </a:xfrm>
          <a:prstGeom prst="rect">
            <a:avLst/>
          </a:prstGeom>
          <a:noFill/>
        </p:spPr>
      </p:pic>
      <p:sp>
        <p:nvSpPr>
          <p:cNvPr id="112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270" name="Rectangle 6"/>
          <p:cNvSpPr>
            <a:spLocks noChangeArrowheads="1"/>
          </p:cNvSpPr>
          <p:nvPr/>
        </p:nvSpPr>
        <p:spPr bwMode="auto">
          <a:xfrm>
            <a:off x="0" y="9715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1" name="Rectangle 7"/>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2" name="Rectangle 8"/>
          <p:cNvSpPr>
            <a:spLocks noChangeArrowheads="1"/>
          </p:cNvSpPr>
          <p:nvPr/>
        </p:nvSpPr>
        <p:spPr bwMode="auto">
          <a:xfrm>
            <a:off x="0" y="2914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273" name="Rectangle 9"/>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2771051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0"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2" name="矩形 11">
            <a:extLst>
              <a:ext uri="{FF2B5EF4-FFF2-40B4-BE49-F238E27FC236}">
                <a16:creationId xmlns="" xmlns:a16="http://schemas.microsoft.com/office/drawing/2014/main" id="{F75F2595-65C3-4364-83C0-266E50B12FE1}"/>
              </a:ext>
            </a:extLst>
          </p:cNvPr>
          <p:cNvSpPr/>
          <p:nvPr/>
        </p:nvSpPr>
        <p:spPr>
          <a:xfrm>
            <a:off x="671513" y="1469859"/>
            <a:ext cx="7900987" cy="1200329"/>
          </a:xfrm>
          <a:prstGeom prst="rect">
            <a:avLst/>
          </a:prstGeom>
        </p:spPr>
        <p:txBody>
          <a:bodyPr wrap="square">
            <a:spAutoFit/>
          </a:bodyPr>
          <a:lstStyle/>
          <a:p>
            <a:pPr indent="628650" algn="just">
              <a:spcBef>
                <a:spcPts val="600"/>
              </a:spcBef>
              <a:spcAft>
                <a:spcPts val="600"/>
              </a:spcAft>
            </a:pPr>
            <a:r>
              <a:rPr lang="zh-CN" altLang="en-US" sz="2400" dirty="0" smtClean="0"/>
              <a:t>在移动</a:t>
            </a:r>
            <a:r>
              <a:rPr lang="en-US" sz="2400" dirty="0" smtClean="0"/>
              <a:t>APP</a:t>
            </a:r>
            <a:r>
              <a:rPr lang="zh-CN" altLang="en-US" sz="2400" dirty="0" smtClean="0"/>
              <a:t>应用的使用过程中，我们常常需要通过界面中的各种按钮的引导来实现相应的操作，在实现</a:t>
            </a:r>
            <a:r>
              <a:rPr lang="en-US" sz="2400" dirty="0" smtClean="0"/>
              <a:t>UI</a:t>
            </a:r>
            <a:r>
              <a:rPr lang="zh-CN" altLang="en-US" sz="2400" dirty="0" smtClean="0"/>
              <a:t>界面的交互操作时，也几乎离不开按钮。</a:t>
            </a:r>
            <a:endParaRPr lang="en-US" altLang="zh-CN" sz="2400" dirty="0" smtClean="0"/>
          </a:p>
        </p:txBody>
      </p:sp>
      <p:sp>
        <p:nvSpPr>
          <p:cNvPr id="11"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交互按钮的设计表现</a:t>
            </a:r>
            <a:endParaRPr lang="zh-CN" altLang="en-US" sz="2800" dirty="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 xmlns:a16="http://schemas.microsoft.com/office/drawing/2014/main" id="{AD423A49-15D4-4B9B-A411-894A53436A6D}"/>
              </a:ext>
            </a:extLst>
          </p:cNvPr>
          <p:cNvSpPr/>
          <p:nvPr/>
        </p:nvSpPr>
        <p:spPr>
          <a:xfrm>
            <a:off x="1385542" y="909903"/>
            <a:ext cx="3262432" cy="461665"/>
          </a:xfrm>
          <a:prstGeom prst="rect">
            <a:avLst/>
          </a:prstGeom>
        </p:spPr>
        <p:txBody>
          <a:bodyPr wrap="none">
            <a:spAutoFit/>
          </a:bodyPr>
          <a:lstStyle/>
          <a:p>
            <a:pPr algn="just"/>
            <a:r>
              <a:rPr lang="zh-CN" altLang="en-US" sz="2400" dirty="0" smtClean="0"/>
              <a:t>交互按钮的样式与应用</a:t>
            </a:r>
            <a:endParaRPr lang="zh-CN" altLang="en-US" sz="2400" dirty="0"/>
          </a:p>
        </p:txBody>
      </p:sp>
      <p:sp>
        <p:nvSpPr>
          <p:cNvPr id="819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198" name="Rectangle 6"/>
          <p:cNvSpPr>
            <a:spLocks noChangeArrowheads="1"/>
          </p:cNvSpPr>
          <p:nvPr/>
        </p:nvSpPr>
        <p:spPr bwMode="auto">
          <a:xfrm>
            <a:off x="0" y="2162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199" name="Rectangle 7"/>
          <p:cNvSpPr>
            <a:spLocks noChangeArrowheads="1"/>
          </p:cNvSpPr>
          <p:nvPr/>
        </p:nvSpPr>
        <p:spPr bwMode="auto">
          <a:xfrm>
            <a:off x="0" y="4324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0" name="Rectangle 8"/>
          <p:cNvSpPr>
            <a:spLocks noChangeArrowheads="1"/>
          </p:cNvSpPr>
          <p:nvPr/>
        </p:nvSpPr>
        <p:spPr bwMode="auto">
          <a:xfrm>
            <a:off x="0" y="6486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1" name="Rectangle 9"/>
          <p:cNvSpPr>
            <a:spLocks noChangeArrowheads="1"/>
          </p:cNvSpPr>
          <p:nvPr/>
        </p:nvSpPr>
        <p:spPr bwMode="auto">
          <a:xfrm>
            <a:off x="0" y="8648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6" name="图片 15">
            <a:extLst>
              <a:ext uri="{FF2B5EF4-FFF2-40B4-BE49-F238E27FC236}">
                <a16:creationId xmlns="" xmlns:a16="http://schemas.microsoft.com/office/drawing/2014/main" id="{FC3F2301-2313-4687-B3C5-5DFD21AF9401}"/>
              </a:ext>
            </a:extLst>
          </p:cNvPr>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704914" y="2691012"/>
            <a:ext cx="4338574" cy="3666926"/>
          </a:xfrm>
          <a:prstGeom prst="rect">
            <a:avLst/>
          </a:prstGeom>
        </p:spPr>
      </p:pic>
      <p:sp>
        <p:nvSpPr>
          <p:cNvPr id="17" name="矩形 16">
            <a:extLst>
              <a:ext uri="{FF2B5EF4-FFF2-40B4-BE49-F238E27FC236}">
                <a16:creationId xmlns="" xmlns:a16="http://schemas.microsoft.com/office/drawing/2014/main" id="{3FDAA676-3756-405D-9AFA-D51D78DD3554}"/>
              </a:ext>
            </a:extLst>
          </p:cNvPr>
          <p:cNvSpPr/>
          <p:nvPr/>
        </p:nvSpPr>
        <p:spPr>
          <a:xfrm>
            <a:off x="1819097" y="2841740"/>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大色块按钮</a:t>
            </a:r>
            <a:endParaRPr lang="zh-CN" altLang="zh-CN" sz="2400" dirty="0">
              <a:solidFill>
                <a:schemeClr val="bg1"/>
              </a:solidFill>
            </a:endParaRPr>
          </a:p>
        </p:txBody>
      </p:sp>
      <p:sp>
        <p:nvSpPr>
          <p:cNvPr id="18" name="矩形 17">
            <a:extLst>
              <a:ext uri="{FF2B5EF4-FFF2-40B4-BE49-F238E27FC236}">
                <a16:creationId xmlns="" xmlns:a16="http://schemas.microsoft.com/office/drawing/2014/main" id="{3FDAA676-3756-405D-9AFA-D51D78DD3554}"/>
              </a:ext>
            </a:extLst>
          </p:cNvPr>
          <p:cNvSpPr/>
          <p:nvPr/>
        </p:nvSpPr>
        <p:spPr>
          <a:xfrm>
            <a:off x="776108" y="3584690"/>
            <a:ext cx="3095805" cy="461665"/>
          </a:xfrm>
          <a:prstGeom prst="rect">
            <a:avLst/>
          </a:prstGeom>
        </p:spPr>
        <p:txBody>
          <a:bodyPr wrap="square">
            <a:spAutoFit/>
          </a:bodyPr>
          <a:lstStyle/>
          <a:p>
            <a:pPr marL="0" lvl="2" algn="r">
              <a:spcAft>
                <a:spcPts val="600"/>
              </a:spcAft>
              <a:buClr>
                <a:srgbClr val="000000"/>
              </a:buClr>
            </a:pPr>
            <a:r>
              <a:rPr lang="zh-CN" altLang="en-US" sz="2400" dirty="0" smtClean="0">
                <a:solidFill>
                  <a:schemeClr val="bg1"/>
                </a:solidFill>
              </a:rPr>
              <a:t>幽灵按钮</a:t>
            </a:r>
            <a:endParaRPr lang="zh-CN" altLang="zh-CN" sz="2400" dirty="0">
              <a:solidFill>
                <a:schemeClr val="bg1"/>
              </a:solidFill>
            </a:endParaRPr>
          </a:p>
        </p:txBody>
      </p:sp>
      <p:sp>
        <p:nvSpPr>
          <p:cNvPr id="19" name="矩形 18">
            <a:extLst>
              <a:ext uri="{FF2B5EF4-FFF2-40B4-BE49-F238E27FC236}">
                <a16:creationId xmlns="" xmlns:a16="http://schemas.microsoft.com/office/drawing/2014/main" id="{3FDAA676-3756-405D-9AFA-D51D78DD3554}"/>
              </a:ext>
            </a:extLst>
          </p:cNvPr>
          <p:cNvSpPr/>
          <p:nvPr/>
        </p:nvSpPr>
        <p:spPr>
          <a:xfrm>
            <a:off x="1819097" y="4327640"/>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投影样式按钮</a:t>
            </a:r>
            <a:endParaRPr lang="zh-CN" altLang="zh-CN" sz="2400" dirty="0">
              <a:solidFill>
                <a:schemeClr val="bg1"/>
              </a:solidFill>
            </a:endParaRPr>
          </a:p>
        </p:txBody>
      </p:sp>
      <p:sp>
        <p:nvSpPr>
          <p:cNvPr id="20" name="矩形 19">
            <a:extLst>
              <a:ext uri="{FF2B5EF4-FFF2-40B4-BE49-F238E27FC236}">
                <a16:creationId xmlns="" xmlns:a16="http://schemas.microsoft.com/office/drawing/2014/main" id="{3FDAA676-3756-405D-9AFA-D51D78DD3554}"/>
              </a:ext>
            </a:extLst>
          </p:cNvPr>
          <p:cNvSpPr/>
          <p:nvPr/>
        </p:nvSpPr>
        <p:spPr>
          <a:xfrm>
            <a:off x="514350" y="5070590"/>
            <a:ext cx="3357563" cy="461665"/>
          </a:xfrm>
          <a:prstGeom prst="rect">
            <a:avLst/>
          </a:prstGeom>
        </p:spPr>
        <p:txBody>
          <a:bodyPr wrap="square">
            <a:spAutoFit/>
          </a:bodyPr>
          <a:lstStyle/>
          <a:p>
            <a:pPr marL="0" lvl="2" algn="r">
              <a:spcAft>
                <a:spcPts val="600"/>
              </a:spcAft>
              <a:buClr>
                <a:srgbClr val="000000"/>
              </a:buClr>
            </a:pPr>
            <a:r>
              <a:rPr lang="zh-CN" altLang="en-US" sz="2400" dirty="0" smtClean="0"/>
              <a:t>渐变色按钮</a:t>
            </a:r>
            <a:endParaRPr lang="zh-CN" altLang="zh-CN" sz="2400" dirty="0"/>
          </a:p>
        </p:txBody>
      </p:sp>
      <p:sp>
        <p:nvSpPr>
          <p:cNvPr id="21" name="矩形 20">
            <a:extLst>
              <a:ext uri="{FF2B5EF4-FFF2-40B4-BE49-F238E27FC236}">
                <a16:creationId xmlns="" xmlns:a16="http://schemas.microsoft.com/office/drawing/2014/main" id="{3FDAA676-3756-405D-9AFA-D51D78DD3554}"/>
              </a:ext>
            </a:extLst>
          </p:cNvPr>
          <p:cNvSpPr/>
          <p:nvPr/>
        </p:nvSpPr>
        <p:spPr>
          <a:xfrm>
            <a:off x="1819097" y="5756389"/>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半透明按钮</a:t>
            </a:r>
            <a:endParaRPr lang="zh-CN" altLang="zh-CN" sz="2400" dirty="0">
              <a:solidFill>
                <a:schemeClr val="bg1"/>
              </a:solidFill>
            </a:endParaRPr>
          </a:p>
        </p:txBody>
      </p:sp>
      <p:pic>
        <p:nvPicPr>
          <p:cNvPr id="10241" name="Picture 1" descr="snap11955"/>
          <p:cNvPicPr>
            <a:picLocks noChangeAspect="1" noChangeArrowheads="1"/>
          </p:cNvPicPr>
          <p:nvPr/>
        </p:nvPicPr>
        <p:blipFill>
          <a:blip r:embed="rId4" cstate="print"/>
          <a:srcRect/>
          <a:stretch>
            <a:fillRect/>
          </a:stretch>
        </p:blipFill>
        <p:spPr bwMode="auto">
          <a:xfrm>
            <a:off x="5643563" y="2371725"/>
            <a:ext cx="2581275" cy="1943100"/>
          </a:xfrm>
          <a:prstGeom prst="rect">
            <a:avLst/>
          </a:prstGeom>
          <a:noFill/>
          <a:ln w="9525">
            <a:noFill/>
            <a:miter lim="800000"/>
            <a:headEnd/>
            <a:tailEnd/>
          </a:ln>
        </p:spPr>
      </p:pic>
      <p:pic>
        <p:nvPicPr>
          <p:cNvPr id="10242" name="Picture 2" descr="snap14630"/>
          <p:cNvPicPr>
            <a:picLocks noChangeAspect="1" noChangeArrowheads="1"/>
          </p:cNvPicPr>
          <p:nvPr/>
        </p:nvPicPr>
        <p:blipFill>
          <a:blip r:embed="rId5" cstate="print"/>
          <a:srcRect/>
          <a:stretch>
            <a:fillRect/>
          </a:stretch>
        </p:blipFill>
        <p:spPr bwMode="auto">
          <a:xfrm>
            <a:off x="5643563" y="4414839"/>
            <a:ext cx="2609850" cy="1943100"/>
          </a:xfrm>
          <a:prstGeom prst="rect">
            <a:avLst/>
          </a:prstGeom>
          <a:noFill/>
          <a:ln w="9525">
            <a:noFill/>
            <a:miter lim="800000"/>
            <a:headEnd/>
            <a:tailEnd/>
          </a:ln>
        </p:spPr>
      </p:pic>
    </p:spTree>
    <p:extLst>
      <p:ext uri="{BB962C8B-B14F-4D97-AF65-F5344CB8AC3E}">
        <p14:creationId xmlns="" xmlns:p14="http://schemas.microsoft.com/office/powerpoint/2010/main" val="3298489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7"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交互按钮的设计表现</a:t>
            </a:r>
            <a:endParaRPr lang="zh-CN" altLang="en-US" sz="2800" dirty="0">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 xmlns:a16="http://schemas.microsoft.com/office/drawing/2014/main" id="{AD423A49-15D4-4B9B-A411-894A53436A6D}"/>
              </a:ext>
            </a:extLst>
          </p:cNvPr>
          <p:cNvSpPr/>
          <p:nvPr/>
        </p:nvSpPr>
        <p:spPr>
          <a:xfrm>
            <a:off x="1385542" y="909903"/>
            <a:ext cx="3570208" cy="461665"/>
          </a:xfrm>
          <a:prstGeom prst="rect">
            <a:avLst/>
          </a:prstGeom>
        </p:spPr>
        <p:txBody>
          <a:bodyPr wrap="none">
            <a:spAutoFit/>
          </a:bodyPr>
          <a:lstStyle/>
          <a:p>
            <a:pPr algn="just"/>
            <a:r>
              <a:rPr lang="zh-CN" altLang="en-US" sz="2400" dirty="0" smtClean="0"/>
              <a:t>如何设计出色的交互按钮</a:t>
            </a:r>
            <a:endParaRPr lang="zh-CN" altLang="en-US" sz="2400" dirty="0"/>
          </a:p>
        </p:txBody>
      </p:sp>
      <p:sp>
        <p:nvSpPr>
          <p:cNvPr id="21" name="椭圆 20"/>
          <p:cNvSpPr/>
          <p:nvPr/>
        </p:nvSpPr>
        <p:spPr>
          <a:xfrm>
            <a:off x="828674" y="1740266"/>
            <a:ext cx="1843084" cy="1843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728914" y="1740266"/>
            <a:ext cx="1843084" cy="18430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643440" y="1740266"/>
            <a:ext cx="1843084" cy="184308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543676" y="1740266"/>
            <a:ext cx="1843084" cy="1843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BDBB6C18-CF54-43F9-B95B-08406F61FEB7}"/>
              </a:ext>
            </a:extLst>
          </p:cNvPr>
          <p:cNvSpPr/>
          <p:nvPr/>
        </p:nvSpPr>
        <p:spPr>
          <a:xfrm>
            <a:off x="842962" y="2171710"/>
            <a:ext cx="1780467" cy="1200329"/>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1</a:t>
            </a:r>
            <a:r>
              <a:rPr lang="en-US" altLang="zh-CN" sz="2000" dirty="0" smtClean="0">
                <a:solidFill>
                  <a:schemeClr val="bg1"/>
                </a:solidFill>
              </a:rPr>
              <a:t>.</a:t>
            </a:r>
            <a:r>
              <a:rPr lang="zh-CN" altLang="en-US" sz="2400" dirty="0" smtClean="0">
                <a:solidFill>
                  <a:schemeClr val="bg1"/>
                </a:solidFill>
              </a:rPr>
              <a:t>按钮需要看起来可点击</a:t>
            </a:r>
            <a:endParaRPr lang="zh-CN" altLang="zh-CN" sz="2400" dirty="0">
              <a:solidFill>
                <a:schemeClr val="bg1"/>
              </a:solidFill>
            </a:endParaRPr>
          </a:p>
        </p:txBody>
      </p:sp>
      <p:sp>
        <p:nvSpPr>
          <p:cNvPr id="26" name="椭圆 25"/>
          <p:cNvSpPr/>
          <p:nvPr/>
        </p:nvSpPr>
        <p:spPr>
          <a:xfrm>
            <a:off x="828675" y="3657613"/>
            <a:ext cx="1843084" cy="184308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771775" y="3654790"/>
            <a:ext cx="1843084" cy="184308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643440" y="3654790"/>
            <a:ext cx="1843084" cy="1843084"/>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557966" y="3654790"/>
            <a:ext cx="1843084" cy="1843084"/>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BDBB6C18-CF54-43F9-B95B-08406F61FEB7}"/>
              </a:ext>
            </a:extLst>
          </p:cNvPr>
          <p:cNvSpPr/>
          <p:nvPr/>
        </p:nvSpPr>
        <p:spPr>
          <a:xfrm>
            <a:off x="2743199" y="2271726"/>
            <a:ext cx="1780467" cy="830997"/>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2</a:t>
            </a:r>
            <a:r>
              <a:rPr lang="en-US" altLang="zh-CN" sz="2000" dirty="0" smtClean="0">
                <a:solidFill>
                  <a:schemeClr val="bg1"/>
                </a:solidFill>
              </a:rPr>
              <a:t>.</a:t>
            </a:r>
            <a:r>
              <a:rPr lang="zh-CN" altLang="en-US" sz="2400" dirty="0" smtClean="0">
                <a:solidFill>
                  <a:schemeClr val="bg1"/>
                </a:solidFill>
              </a:rPr>
              <a:t>按钮的色彩很重要</a:t>
            </a:r>
            <a:endParaRPr lang="zh-CN" altLang="zh-CN" sz="2400" dirty="0">
              <a:solidFill>
                <a:schemeClr val="bg1"/>
              </a:solidFill>
            </a:endParaRPr>
          </a:p>
        </p:txBody>
      </p:sp>
      <p:sp>
        <p:nvSpPr>
          <p:cNvPr id="31" name="矩形 30">
            <a:extLst>
              <a:ext uri="{FF2B5EF4-FFF2-40B4-BE49-F238E27FC236}">
                <a16:creationId xmlns="" xmlns:a16="http://schemas.microsoft.com/office/drawing/2014/main" id="{BDBB6C18-CF54-43F9-B95B-08406F61FEB7}"/>
              </a:ext>
            </a:extLst>
          </p:cNvPr>
          <p:cNvSpPr/>
          <p:nvPr/>
        </p:nvSpPr>
        <p:spPr>
          <a:xfrm>
            <a:off x="4672012" y="2271726"/>
            <a:ext cx="1780467" cy="830997"/>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3</a:t>
            </a:r>
            <a:r>
              <a:rPr lang="en-US" altLang="zh-CN" sz="2000" dirty="0" smtClean="0">
                <a:solidFill>
                  <a:schemeClr val="bg1"/>
                </a:solidFill>
              </a:rPr>
              <a:t>.</a:t>
            </a:r>
            <a:r>
              <a:rPr lang="zh-CN" altLang="en-US" sz="2400" dirty="0" smtClean="0">
                <a:solidFill>
                  <a:schemeClr val="bg1"/>
                </a:solidFill>
              </a:rPr>
              <a:t>按钮的尺寸</a:t>
            </a:r>
            <a:endParaRPr lang="zh-CN" altLang="zh-CN" sz="2400" dirty="0">
              <a:solidFill>
                <a:schemeClr val="bg1"/>
              </a:solidFill>
            </a:endParaRPr>
          </a:p>
        </p:txBody>
      </p:sp>
      <p:sp>
        <p:nvSpPr>
          <p:cNvPr id="32" name="矩形 31">
            <a:extLst>
              <a:ext uri="{FF2B5EF4-FFF2-40B4-BE49-F238E27FC236}">
                <a16:creationId xmlns="" xmlns:a16="http://schemas.microsoft.com/office/drawing/2014/main" id="{BDBB6C18-CF54-43F9-B95B-08406F61FEB7}"/>
              </a:ext>
            </a:extLst>
          </p:cNvPr>
          <p:cNvSpPr/>
          <p:nvPr/>
        </p:nvSpPr>
        <p:spPr>
          <a:xfrm>
            <a:off x="6557962" y="2271726"/>
            <a:ext cx="1780467" cy="830997"/>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4</a:t>
            </a:r>
            <a:r>
              <a:rPr lang="en-US" altLang="zh-CN" sz="2000" dirty="0" smtClean="0">
                <a:solidFill>
                  <a:schemeClr val="bg1"/>
                </a:solidFill>
              </a:rPr>
              <a:t>.</a:t>
            </a:r>
            <a:r>
              <a:rPr lang="zh-CN" altLang="en-US" sz="2400" dirty="0" smtClean="0">
                <a:solidFill>
                  <a:schemeClr val="bg1"/>
                </a:solidFill>
              </a:rPr>
              <a:t>合适的位置</a:t>
            </a:r>
            <a:endParaRPr lang="zh-CN" altLang="zh-CN" sz="2400" dirty="0">
              <a:solidFill>
                <a:schemeClr val="bg1"/>
              </a:solidFill>
            </a:endParaRPr>
          </a:p>
        </p:txBody>
      </p:sp>
      <p:sp>
        <p:nvSpPr>
          <p:cNvPr id="33" name="矩形 32">
            <a:extLst>
              <a:ext uri="{FF2B5EF4-FFF2-40B4-BE49-F238E27FC236}">
                <a16:creationId xmlns="" xmlns:a16="http://schemas.microsoft.com/office/drawing/2014/main" id="{BDBB6C18-CF54-43F9-B95B-08406F61FEB7}"/>
              </a:ext>
            </a:extLst>
          </p:cNvPr>
          <p:cNvSpPr/>
          <p:nvPr/>
        </p:nvSpPr>
        <p:spPr>
          <a:xfrm>
            <a:off x="842961" y="4171964"/>
            <a:ext cx="1780467" cy="830997"/>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5</a:t>
            </a:r>
            <a:r>
              <a:rPr lang="en-US" altLang="zh-CN" sz="2000" dirty="0" smtClean="0">
                <a:solidFill>
                  <a:schemeClr val="bg1"/>
                </a:solidFill>
              </a:rPr>
              <a:t>.</a:t>
            </a:r>
            <a:r>
              <a:rPr lang="zh-CN" altLang="en-US" sz="2400" dirty="0" smtClean="0">
                <a:solidFill>
                  <a:schemeClr val="bg1"/>
                </a:solidFill>
              </a:rPr>
              <a:t>良好的视觉对比</a:t>
            </a:r>
            <a:endParaRPr lang="zh-CN" altLang="zh-CN" sz="2400" dirty="0">
              <a:solidFill>
                <a:schemeClr val="bg1"/>
              </a:solidFill>
            </a:endParaRPr>
          </a:p>
        </p:txBody>
      </p:sp>
      <p:sp>
        <p:nvSpPr>
          <p:cNvPr id="34" name="矩形 33">
            <a:extLst>
              <a:ext uri="{FF2B5EF4-FFF2-40B4-BE49-F238E27FC236}">
                <a16:creationId xmlns="" xmlns:a16="http://schemas.microsoft.com/office/drawing/2014/main" id="{BDBB6C18-CF54-43F9-B95B-08406F61FEB7}"/>
              </a:ext>
            </a:extLst>
          </p:cNvPr>
          <p:cNvSpPr/>
          <p:nvPr/>
        </p:nvSpPr>
        <p:spPr>
          <a:xfrm>
            <a:off x="2786061" y="4171964"/>
            <a:ext cx="1780467" cy="830997"/>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6</a:t>
            </a:r>
            <a:r>
              <a:rPr lang="en-US" altLang="zh-CN" sz="2000" dirty="0" smtClean="0">
                <a:solidFill>
                  <a:schemeClr val="bg1"/>
                </a:solidFill>
              </a:rPr>
              <a:t>.</a:t>
            </a:r>
            <a:r>
              <a:rPr lang="zh-CN" altLang="en-US" sz="2400" dirty="0" smtClean="0">
                <a:solidFill>
                  <a:schemeClr val="bg1"/>
                </a:solidFill>
              </a:rPr>
              <a:t>统一按钮样式</a:t>
            </a:r>
            <a:endParaRPr lang="zh-CN" altLang="zh-CN" sz="2400" dirty="0">
              <a:solidFill>
                <a:schemeClr val="bg1"/>
              </a:solidFill>
            </a:endParaRPr>
          </a:p>
        </p:txBody>
      </p:sp>
      <p:sp>
        <p:nvSpPr>
          <p:cNvPr id="35" name="矩形 34">
            <a:extLst>
              <a:ext uri="{FF2B5EF4-FFF2-40B4-BE49-F238E27FC236}">
                <a16:creationId xmlns="" xmlns:a16="http://schemas.microsoft.com/office/drawing/2014/main" id="{BDBB6C18-CF54-43F9-B95B-08406F61FEB7}"/>
              </a:ext>
            </a:extLst>
          </p:cNvPr>
          <p:cNvSpPr/>
          <p:nvPr/>
        </p:nvSpPr>
        <p:spPr>
          <a:xfrm>
            <a:off x="4672011" y="4014801"/>
            <a:ext cx="1780467" cy="1200329"/>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7</a:t>
            </a:r>
            <a:r>
              <a:rPr lang="en-US" altLang="zh-CN" sz="2000" dirty="0" smtClean="0">
                <a:solidFill>
                  <a:schemeClr val="bg1"/>
                </a:solidFill>
              </a:rPr>
              <a:t>.</a:t>
            </a:r>
            <a:r>
              <a:rPr lang="zh-CN" altLang="en-US" sz="2400" dirty="0" smtClean="0">
                <a:solidFill>
                  <a:schemeClr val="bg1"/>
                </a:solidFill>
              </a:rPr>
              <a:t>明确告诉用户按钮的功能</a:t>
            </a:r>
            <a:endParaRPr lang="zh-CN" altLang="zh-CN" sz="2400" dirty="0">
              <a:solidFill>
                <a:schemeClr val="bg1"/>
              </a:solidFill>
            </a:endParaRPr>
          </a:p>
        </p:txBody>
      </p:sp>
      <p:sp>
        <p:nvSpPr>
          <p:cNvPr id="36" name="矩形 35">
            <a:extLst>
              <a:ext uri="{FF2B5EF4-FFF2-40B4-BE49-F238E27FC236}">
                <a16:creationId xmlns="" xmlns:a16="http://schemas.microsoft.com/office/drawing/2014/main" id="{BDBB6C18-CF54-43F9-B95B-08406F61FEB7}"/>
              </a:ext>
            </a:extLst>
          </p:cNvPr>
          <p:cNvSpPr/>
          <p:nvPr/>
        </p:nvSpPr>
        <p:spPr>
          <a:xfrm>
            <a:off x="6586535" y="4014801"/>
            <a:ext cx="1780467" cy="1200329"/>
          </a:xfrm>
          <a:prstGeom prst="rect">
            <a:avLst/>
          </a:prstGeom>
        </p:spPr>
        <p:txBody>
          <a:bodyPr wrap="square">
            <a:spAutoFit/>
          </a:bodyPr>
          <a:lstStyle/>
          <a:p>
            <a:pPr algn="ctr">
              <a:spcBef>
                <a:spcPts val="600"/>
              </a:spcBef>
              <a:spcAft>
                <a:spcPts val="600"/>
              </a:spcAft>
              <a:buClr>
                <a:srgbClr val="0099FF"/>
              </a:buClr>
            </a:pPr>
            <a:r>
              <a:rPr lang="en-US" sz="2000" dirty="0" smtClean="0">
                <a:solidFill>
                  <a:schemeClr val="bg1"/>
                </a:solidFill>
              </a:rPr>
              <a:t>8</a:t>
            </a:r>
            <a:r>
              <a:rPr lang="en-US" altLang="zh-CN" sz="2000" dirty="0" smtClean="0">
                <a:solidFill>
                  <a:schemeClr val="bg1"/>
                </a:solidFill>
              </a:rPr>
              <a:t>.</a:t>
            </a:r>
            <a:r>
              <a:rPr lang="zh-CN" altLang="en-US" sz="2400" dirty="0" smtClean="0">
                <a:solidFill>
                  <a:schemeClr val="bg1"/>
                </a:solidFill>
              </a:rPr>
              <a:t>按钮需要拥有较高的视觉层级</a:t>
            </a:r>
            <a:endParaRPr lang="zh-CN" altLang="zh-CN" sz="2400" dirty="0">
              <a:solidFill>
                <a:schemeClr val="bg1"/>
              </a:solidFill>
            </a:endParaRPr>
          </a:p>
        </p:txBody>
      </p:sp>
    </p:spTree>
    <p:extLst>
      <p:ext uri="{BB962C8B-B14F-4D97-AF65-F5344CB8AC3E}">
        <p14:creationId xmlns="" xmlns:p14="http://schemas.microsoft.com/office/powerpoint/2010/main" val="1643743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9"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1" name="矩形 10">
            <a:extLst>
              <a:ext uri="{FF2B5EF4-FFF2-40B4-BE49-F238E27FC236}">
                <a16:creationId xmlns="" xmlns:a16="http://schemas.microsoft.com/office/drawing/2014/main"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zh-CN" altLang="en-US" sz="2400" dirty="0" smtClean="0"/>
              <a:t>垃圾清理是手机中非常常见的一种应用功能，在垃圾清理过程中加入动效的表现形式，可以非常形象的表现出垃圾清理的过程。在本节中将带领读者一起来制作一个手机垃圾清理完成的动效，主要表现为小火箭升空消失的动画效果切换出相应的提示文字。</a:t>
            </a:r>
            <a:endParaRPr lang="zh-CN" altLang="en-US" sz="2400" dirty="0" smtClean="0"/>
          </a:p>
        </p:txBody>
      </p:sp>
      <p:sp>
        <p:nvSpPr>
          <p:cNvPr id="61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150" name="Rectangle 6"/>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51" name="Rectangle 7"/>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52" name="Rectangle 8"/>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153" name="Rectangle 9"/>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交互按钮的设计表现</a:t>
            </a:r>
            <a:endParaRPr lang="zh-CN" altLang="en-US" sz="2800"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 xmlns:a16="http://schemas.microsoft.com/office/drawing/2014/main" id="{AD423A49-15D4-4B9B-A411-894A53436A6D}"/>
              </a:ext>
            </a:extLst>
          </p:cNvPr>
          <p:cNvSpPr/>
          <p:nvPr/>
        </p:nvSpPr>
        <p:spPr>
          <a:xfrm>
            <a:off x="1385542" y="909903"/>
            <a:ext cx="3262432" cy="461665"/>
          </a:xfrm>
          <a:prstGeom prst="rect">
            <a:avLst/>
          </a:prstGeom>
        </p:spPr>
        <p:txBody>
          <a:bodyPr wrap="none">
            <a:spAutoFit/>
          </a:bodyPr>
          <a:lstStyle/>
          <a:p>
            <a:pPr algn="just"/>
            <a:r>
              <a:rPr lang="zh-CN" altLang="en-US" sz="2400" dirty="0" smtClean="0"/>
              <a:t>制作垃圾清理完成动效</a:t>
            </a:r>
            <a:endParaRPr lang="zh-CN" altLang="en-US" sz="2400" dirty="0"/>
          </a:p>
        </p:txBody>
      </p:sp>
      <p:sp>
        <p:nvSpPr>
          <p:cNvPr id="18" name="矩形 17">
            <a:extLst>
              <a:ext uri="{FF2B5EF4-FFF2-40B4-BE49-F238E27FC236}">
                <a16:creationId xmlns:a16="http://schemas.microsoft.com/office/drawing/2014/main" xmlns="" id="{F75F2595-65C3-4364-83C0-266E50B12FE1}"/>
              </a:ext>
            </a:extLst>
          </p:cNvPr>
          <p:cNvSpPr/>
          <p:nvPr/>
        </p:nvSpPr>
        <p:spPr>
          <a:xfrm>
            <a:off x="785814" y="5918155"/>
            <a:ext cx="3214687" cy="466794"/>
          </a:xfrm>
          <a:prstGeom prst="rect">
            <a:avLst/>
          </a:prstGeom>
        </p:spPr>
        <p:txBody>
          <a:bodyPr wrap="square">
            <a:spAutoFit/>
          </a:bodyPr>
          <a:lstStyle/>
          <a:p>
            <a:pPr algn="just">
              <a:spcBef>
                <a:spcPts val="200"/>
              </a:spcBef>
              <a:spcAft>
                <a:spcPts val="200"/>
              </a:spcAft>
            </a:pPr>
            <a:r>
              <a:rPr lang="zh-CN" altLang="en-US" sz="1050" dirty="0" smtClean="0"/>
              <a:t>源文件：源文件</a:t>
            </a:r>
            <a:r>
              <a:rPr lang="en-US" sz="1050" dirty="0" smtClean="0"/>
              <a:t>\</a:t>
            </a:r>
            <a:r>
              <a:rPr lang="zh-CN" altLang="en-US" sz="1050" dirty="0" smtClean="0"/>
              <a:t>第</a:t>
            </a:r>
            <a:r>
              <a:rPr lang="en-US" sz="1050" dirty="0" smtClean="0"/>
              <a:t>3</a:t>
            </a:r>
            <a:r>
              <a:rPr lang="zh-CN" altLang="en-US" sz="1050" dirty="0" smtClean="0"/>
              <a:t>章</a:t>
            </a:r>
            <a:r>
              <a:rPr lang="en-US" sz="1050" dirty="0" smtClean="0"/>
              <a:t>\3-5-3.aep</a:t>
            </a:r>
            <a:endParaRPr lang="en-US" sz="1050" dirty="0" smtClean="0"/>
          </a:p>
          <a:p>
            <a:pPr algn="just">
              <a:spcBef>
                <a:spcPts val="200"/>
              </a:spcBef>
              <a:spcAft>
                <a:spcPts val="200"/>
              </a:spcAft>
            </a:pPr>
            <a:r>
              <a:rPr lang="zh-CN" altLang="en-US" sz="1050" dirty="0" smtClean="0"/>
              <a:t>视　频：视频</a:t>
            </a:r>
            <a:r>
              <a:rPr lang="en-US" sz="1050" dirty="0" smtClean="0"/>
              <a:t>\</a:t>
            </a:r>
            <a:r>
              <a:rPr lang="zh-CN" altLang="en-US" sz="1050" dirty="0" smtClean="0"/>
              <a:t>第</a:t>
            </a:r>
            <a:r>
              <a:rPr lang="en-US" sz="1050" dirty="0" smtClean="0"/>
              <a:t>3</a:t>
            </a:r>
            <a:r>
              <a:rPr lang="zh-CN" altLang="en-US" sz="1050" dirty="0" smtClean="0"/>
              <a:t>章</a:t>
            </a:r>
            <a:r>
              <a:rPr lang="en-US" sz="1050" dirty="0" smtClean="0"/>
              <a:t>\3-5-5.mp4</a:t>
            </a:r>
            <a:endParaRPr lang="en-US" altLang="zh-CN" sz="1050" dirty="0" smtClean="0"/>
          </a:p>
        </p:txBody>
      </p:sp>
      <p:pic>
        <p:nvPicPr>
          <p:cNvPr id="8196" name="Picture 4" descr="snap7612"/>
          <p:cNvPicPr>
            <a:picLocks noChangeAspect="1" noChangeArrowheads="1"/>
          </p:cNvPicPr>
          <p:nvPr/>
        </p:nvPicPr>
        <p:blipFill>
          <a:blip r:embed="rId3"/>
          <a:srcRect/>
          <a:stretch>
            <a:fillRect/>
          </a:stretch>
        </p:blipFill>
        <p:spPr bwMode="auto">
          <a:xfrm>
            <a:off x="871538" y="3557587"/>
            <a:ext cx="1357313" cy="2262188"/>
          </a:xfrm>
          <a:prstGeom prst="rect">
            <a:avLst/>
          </a:prstGeom>
          <a:noFill/>
        </p:spPr>
      </p:pic>
      <p:pic>
        <p:nvPicPr>
          <p:cNvPr id="8195" name="Picture 3" descr="snap7613"/>
          <p:cNvPicPr>
            <a:picLocks noChangeAspect="1" noChangeArrowheads="1"/>
          </p:cNvPicPr>
          <p:nvPr/>
        </p:nvPicPr>
        <p:blipFill>
          <a:blip r:embed="rId4"/>
          <a:srcRect/>
          <a:stretch>
            <a:fillRect/>
          </a:stretch>
        </p:blipFill>
        <p:spPr bwMode="auto">
          <a:xfrm>
            <a:off x="2343149" y="3562349"/>
            <a:ext cx="1357313" cy="2262188"/>
          </a:xfrm>
          <a:prstGeom prst="rect">
            <a:avLst/>
          </a:prstGeom>
          <a:noFill/>
        </p:spPr>
      </p:pic>
      <p:pic>
        <p:nvPicPr>
          <p:cNvPr id="8193" name="Picture 1" descr="snap7615"/>
          <p:cNvPicPr>
            <a:picLocks noChangeAspect="1" noChangeArrowheads="1"/>
          </p:cNvPicPr>
          <p:nvPr/>
        </p:nvPicPr>
        <p:blipFill>
          <a:blip r:embed="rId5"/>
          <a:srcRect/>
          <a:stretch>
            <a:fillRect/>
          </a:stretch>
        </p:blipFill>
        <p:spPr bwMode="auto">
          <a:xfrm>
            <a:off x="3814763" y="3557586"/>
            <a:ext cx="1357313" cy="2262188"/>
          </a:xfrm>
          <a:prstGeom prst="rect">
            <a:avLst/>
          </a:prstGeom>
          <a:noFill/>
        </p:spPr>
      </p:pic>
      <p:sp>
        <p:nvSpPr>
          <p:cNvPr id="819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198" name="Rectangle 6"/>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199" name="Rectangle 7"/>
          <p:cNvSpPr>
            <a:spLocks noChangeArrowheads="1"/>
          </p:cNvSpPr>
          <p:nvPr/>
        </p:nvSpPr>
        <p:spPr bwMode="auto">
          <a:xfrm>
            <a:off x="0" y="3810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0" name="Rectangle 8"/>
          <p:cNvSpPr>
            <a:spLocks noChangeArrowheads="1"/>
          </p:cNvSpPr>
          <p:nvPr/>
        </p:nvSpPr>
        <p:spPr bwMode="auto">
          <a:xfrm>
            <a:off x="0" y="571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201" name="Rectangle 9"/>
          <p:cNvSpPr>
            <a:spLocks noChangeArrowheads="1"/>
          </p:cNvSpPr>
          <p:nvPr/>
        </p:nvSpPr>
        <p:spPr bwMode="auto">
          <a:xfrm>
            <a:off x="0" y="7620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8202" name="Picture 10" descr="snap7617"/>
          <p:cNvPicPr>
            <a:picLocks noChangeAspect="1" noChangeArrowheads="1"/>
          </p:cNvPicPr>
          <p:nvPr/>
        </p:nvPicPr>
        <p:blipFill>
          <a:blip r:embed="rId6"/>
          <a:srcRect/>
          <a:stretch>
            <a:fillRect/>
          </a:stretch>
        </p:blipFill>
        <p:spPr bwMode="auto">
          <a:xfrm>
            <a:off x="5286375" y="3557585"/>
            <a:ext cx="1357313" cy="2262188"/>
          </a:xfrm>
          <a:prstGeom prst="rect">
            <a:avLst/>
          </a:prstGeom>
          <a:noFill/>
          <a:ln w="9525">
            <a:noFill/>
            <a:miter lim="800000"/>
            <a:headEnd/>
            <a:tailEnd/>
          </a:ln>
        </p:spPr>
      </p:pic>
      <p:pic>
        <p:nvPicPr>
          <p:cNvPr id="8203" name="Picture 11" descr="snap7620"/>
          <p:cNvPicPr>
            <a:picLocks noChangeAspect="1" noChangeArrowheads="1"/>
          </p:cNvPicPr>
          <p:nvPr/>
        </p:nvPicPr>
        <p:blipFill>
          <a:blip r:embed="rId7"/>
          <a:srcRect/>
          <a:stretch>
            <a:fillRect/>
          </a:stretch>
        </p:blipFill>
        <p:spPr bwMode="auto">
          <a:xfrm>
            <a:off x="6757987" y="3557586"/>
            <a:ext cx="1357313" cy="2262188"/>
          </a:xfrm>
          <a:prstGeom prst="rect">
            <a:avLst/>
          </a:prstGeom>
          <a:noFill/>
          <a:ln w="9525">
            <a:noFill/>
            <a:miter lim="800000"/>
            <a:headEnd/>
            <a:tailEnd/>
          </a:ln>
        </p:spPr>
      </p:pic>
    </p:spTree>
    <p:extLst>
      <p:ext uri="{BB962C8B-B14F-4D97-AF65-F5344CB8AC3E}">
        <p14:creationId xmlns="" xmlns:p14="http://schemas.microsoft.com/office/powerpoint/2010/main" val="14353986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4339EABC-2B37-45BF-AE8D-AF83D905A93F}"/>
              </a:ext>
            </a:extLst>
          </p:cNvPr>
          <p:cNvSpPr txBox="1"/>
          <p:nvPr/>
        </p:nvSpPr>
        <p:spPr>
          <a:xfrm>
            <a:off x="1440862" y="3003890"/>
            <a:ext cx="6143277" cy="646331"/>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第</a:t>
            </a:r>
            <a:r>
              <a:rPr lang="en-US" altLang="zh-CN" sz="3600" b="1" dirty="0" smtClean="0">
                <a:solidFill>
                  <a:schemeClr val="bg1"/>
                </a:solidFill>
                <a:latin typeface="微软雅黑" panose="020B0503020204020204" pitchFamily="34" charset="-122"/>
                <a:ea typeface="微软雅黑" panose="020B0503020204020204" pitchFamily="34" charset="-122"/>
              </a:rPr>
              <a:t>3</a:t>
            </a:r>
            <a:r>
              <a:rPr lang="zh-CN" altLang="en-US" sz="3600" b="1" dirty="0" smtClean="0">
                <a:solidFill>
                  <a:schemeClr val="bg1"/>
                </a:solidFill>
                <a:latin typeface="微软雅黑" panose="020B0503020204020204" pitchFamily="34" charset="-122"/>
                <a:ea typeface="微软雅黑" panose="020B0503020204020204" pitchFamily="34" charset="-122"/>
              </a:rPr>
              <a:t>章</a:t>
            </a:r>
            <a:r>
              <a:rPr lang="zh-CN" altLang="en-US" sz="3600" b="1" dirty="0" smtClean="0">
                <a:solidFill>
                  <a:schemeClr val="bg1"/>
                </a:solidFill>
                <a:latin typeface="微软雅黑" panose="020B0503020204020204" pitchFamily="34" charset="-122"/>
                <a:ea typeface="微软雅黑" panose="020B0503020204020204" pitchFamily="34" charset="-122"/>
              </a:rPr>
              <a:t>　</a:t>
            </a:r>
            <a:r>
              <a:rPr lang="en-US" altLang="zh-CN" sz="3600" b="1" dirty="0" smtClean="0">
                <a:solidFill>
                  <a:schemeClr val="bg1"/>
                </a:solidFill>
                <a:latin typeface="微软雅黑" panose="020B0503020204020204" pitchFamily="34" charset="-122"/>
                <a:ea typeface="微软雅黑" panose="020B0503020204020204" pitchFamily="34" charset="-122"/>
              </a:rPr>
              <a:t>UI</a:t>
            </a:r>
            <a:r>
              <a:rPr lang="zh-CN" altLang="en-US" sz="3600" b="1" dirty="0" smtClean="0">
                <a:solidFill>
                  <a:schemeClr val="bg1"/>
                </a:solidFill>
                <a:latin typeface="微软雅黑" panose="020B0503020204020204" pitchFamily="34" charset="-122"/>
                <a:ea typeface="微软雅黑" panose="020B0503020204020204" pitchFamily="34" charset="-122"/>
              </a:rPr>
              <a:t>元素的交互设计</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45385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文字元素的设计表现</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2" name="矩形 11">
            <a:extLst>
              <a:ext uri="{FF2B5EF4-FFF2-40B4-BE49-F238E27FC236}">
                <a16:creationId xmlns="" xmlns:a16="http://schemas.microsoft.com/office/drawing/2014/main" id="{AD423A49-15D4-4B9B-A411-894A53436A6D}"/>
              </a:ext>
            </a:extLst>
          </p:cNvPr>
          <p:cNvSpPr/>
          <p:nvPr/>
        </p:nvSpPr>
        <p:spPr>
          <a:xfrm>
            <a:off x="1385542" y="909903"/>
            <a:ext cx="3262432" cy="461665"/>
          </a:xfrm>
          <a:prstGeom prst="rect">
            <a:avLst/>
          </a:prstGeom>
        </p:spPr>
        <p:txBody>
          <a:bodyPr wrap="none">
            <a:spAutoFit/>
          </a:bodyPr>
          <a:lstStyle/>
          <a:p>
            <a:pPr algn="just"/>
            <a:r>
              <a:rPr lang="zh-CN" altLang="en-US" sz="2400" dirty="0" smtClean="0"/>
              <a:t>交互界面中的字体应用</a:t>
            </a:r>
            <a:endParaRPr lang="zh-CN" altLang="en-US" sz="2400" dirty="0"/>
          </a:p>
        </p:txBody>
      </p:sp>
      <p:sp>
        <p:nvSpPr>
          <p:cNvPr id="2" name="矩形 1">
            <a:extLst>
              <a:ext uri="{FF2B5EF4-FFF2-40B4-BE49-F238E27FC236}">
                <a16:creationId xmlns="" xmlns:a16="http://schemas.microsoft.com/office/drawing/2014/main"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zh-CN" altLang="en-US" sz="2400" dirty="0" smtClean="0"/>
              <a:t>在移动</a:t>
            </a:r>
            <a:r>
              <a:rPr lang="en-US" sz="2400" dirty="0" smtClean="0"/>
              <a:t>UI</a:t>
            </a:r>
            <a:r>
              <a:rPr lang="zh-CN" altLang="en-US" sz="2400" dirty="0" smtClean="0"/>
              <a:t>界面的设计中，通常都会使用智能手机操作系统默认的字体进行设计，尤其是</a:t>
            </a:r>
            <a:r>
              <a:rPr lang="en-US" sz="2400" dirty="0" smtClean="0"/>
              <a:t>UI</a:t>
            </a:r>
            <a:r>
              <a:rPr lang="zh-CN" altLang="en-US" sz="2400" dirty="0" smtClean="0"/>
              <a:t>界面中的中文字体很少去改动。但是一些产品为了营造特殊的产品格调会在</a:t>
            </a:r>
            <a:r>
              <a:rPr lang="en-US" sz="2400" dirty="0" smtClean="0"/>
              <a:t>APP</a:t>
            </a:r>
            <a:r>
              <a:rPr lang="zh-CN" altLang="en-US" sz="2400" dirty="0" smtClean="0"/>
              <a:t>应用中嵌入字体，由于数字字体包占用内存较小，所以嵌入数字字体的情况比较常见。</a:t>
            </a:r>
            <a:endParaRPr lang="en-US" altLang="zh-CN" sz="2400" dirty="0" smtClean="0"/>
          </a:p>
        </p:txBody>
      </p:sp>
      <p:pic>
        <p:nvPicPr>
          <p:cNvPr id="20482" name="Picture 2" descr="snap14575"/>
          <p:cNvPicPr>
            <a:picLocks noChangeAspect="1" noChangeArrowheads="1"/>
          </p:cNvPicPr>
          <p:nvPr/>
        </p:nvPicPr>
        <p:blipFill>
          <a:blip r:embed="rId3" cstate="print"/>
          <a:srcRect/>
          <a:stretch>
            <a:fillRect/>
          </a:stretch>
        </p:blipFill>
        <p:spPr bwMode="auto">
          <a:xfrm>
            <a:off x="1228726" y="3648900"/>
            <a:ext cx="3143251" cy="2366137"/>
          </a:xfrm>
          <a:prstGeom prst="rect">
            <a:avLst/>
          </a:prstGeom>
          <a:noFill/>
        </p:spPr>
      </p:pic>
      <p:pic>
        <p:nvPicPr>
          <p:cNvPr id="20481" name="Picture 1" descr="snap14576"/>
          <p:cNvPicPr>
            <a:picLocks noChangeAspect="1" noChangeArrowheads="1"/>
          </p:cNvPicPr>
          <p:nvPr/>
        </p:nvPicPr>
        <p:blipFill>
          <a:blip r:embed="rId4" cstate="print"/>
          <a:srcRect/>
          <a:stretch>
            <a:fillRect/>
          </a:stretch>
        </p:blipFill>
        <p:spPr bwMode="auto">
          <a:xfrm>
            <a:off x="4886326" y="3634614"/>
            <a:ext cx="3143251" cy="2366137"/>
          </a:xfrm>
          <a:prstGeom prst="rect">
            <a:avLst/>
          </a:prstGeom>
          <a:noFill/>
        </p:spPr>
      </p:pic>
      <p:sp>
        <p:nvSpPr>
          <p:cNvPr id="2048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484"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485"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569147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5"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0" name="矩形 9">
            <a:extLst>
              <a:ext uri="{FF2B5EF4-FFF2-40B4-BE49-F238E27FC236}">
                <a16:creationId xmlns="" xmlns:a16="http://schemas.microsoft.com/office/drawing/2014/main" id="{F75F2595-65C3-4364-83C0-266E50B12FE1}"/>
              </a:ext>
            </a:extLst>
          </p:cNvPr>
          <p:cNvSpPr/>
          <p:nvPr/>
        </p:nvSpPr>
        <p:spPr>
          <a:xfrm>
            <a:off x="671513" y="1469859"/>
            <a:ext cx="7900987" cy="1938992"/>
          </a:xfrm>
          <a:prstGeom prst="rect">
            <a:avLst/>
          </a:prstGeom>
        </p:spPr>
        <p:txBody>
          <a:bodyPr wrap="square">
            <a:spAutoFit/>
          </a:bodyPr>
          <a:lstStyle/>
          <a:p>
            <a:pPr indent="628650" algn="just">
              <a:spcBef>
                <a:spcPts val="600"/>
              </a:spcBef>
              <a:spcAft>
                <a:spcPts val="600"/>
              </a:spcAft>
            </a:pPr>
            <a:r>
              <a:rPr lang="zh-CN" altLang="en-US" sz="2400" dirty="0" smtClean="0"/>
              <a:t>在一个</a:t>
            </a:r>
            <a:r>
              <a:rPr lang="en-US" sz="2400" dirty="0" smtClean="0"/>
              <a:t>APP</a:t>
            </a:r>
            <a:r>
              <a:rPr lang="zh-CN" altLang="en-US" sz="2400" dirty="0" smtClean="0"/>
              <a:t>中</a:t>
            </a:r>
            <a:r>
              <a:rPr lang="zh-CN" altLang="en-US" sz="2400" dirty="0" smtClean="0"/>
              <a:t>使用过多的字体会使界面看起来非常混乱和不专业，减少界面中字体的类型数量可以增强界面的排版效果。通常情况下，在</a:t>
            </a:r>
            <a:r>
              <a:rPr lang="en-US" sz="2400" dirty="0" smtClean="0"/>
              <a:t>APP</a:t>
            </a:r>
            <a:r>
              <a:rPr lang="zh-CN" altLang="en-US" sz="2400" dirty="0" smtClean="0"/>
              <a:t>界面</a:t>
            </a:r>
            <a:r>
              <a:rPr lang="zh-CN" altLang="en-US" sz="2400" dirty="0" smtClean="0"/>
              <a:t>中使用</a:t>
            </a:r>
            <a:r>
              <a:rPr lang="en-US" sz="2400" dirty="0" smtClean="0"/>
              <a:t>1</a:t>
            </a:r>
            <a:r>
              <a:rPr lang="zh-CN" altLang="en-US" sz="2400" dirty="0" smtClean="0"/>
              <a:t>至</a:t>
            </a:r>
            <a:r>
              <a:rPr lang="en-US" sz="2400" dirty="0" smtClean="0"/>
              <a:t>2</a:t>
            </a:r>
            <a:r>
              <a:rPr lang="zh-CN" altLang="en-US" sz="2400" dirty="0" smtClean="0"/>
              <a:t>种字体就可以了，在设计</a:t>
            </a:r>
            <a:r>
              <a:rPr lang="en-US" sz="2400" dirty="0" smtClean="0"/>
              <a:t>APP</a:t>
            </a:r>
            <a:r>
              <a:rPr lang="zh-CN" altLang="en-US" sz="2400" dirty="0" smtClean="0"/>
              <a:t>界面</a:t>
            </a:r>
            <a:r>
              <a:rPr lang="zh-CN" altLang="en-US" sz="2400" dirty="0" smtClean="0"/>
              <a:t>时，可以通过修改字体的字重、样式和大小等属性来优化界面的布局效果。</a:t>
            </a:r>
            <a:endParaRPr lang="en-US" altLang="zh-CN" sz="2400" dirty="0" smtClean="0"/>
          </a:p>
        </p:txBody>
      </p:sp>
      <p:sp>
        <p:nvSpPr>
          <p:cNvPr id="11"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文字元素的设计表现</a:t>
            </a:r>
            <a:endParaRPr lang="zh-CN" altLang="en-US" sz="2800" dirty="0">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AD423A49-15D4-4B9B-A411-894A53436A6D}"/>
              </a:ext>
            </a:extLst>
          </p:cNvPr>
          <p:cNvSpPr/>
          <p:nvPr/>
        </p:nvSpPr>
        <p:spPr>
          <a:xfrm>
            <a:off x="1385542" y="909903"/>
            <a:ext cx="3262432" cy="461665"/>
          </a:xfrm>
          <a:prstGeom prst="rect">
            <a:avLst/>
          </a:prstGeom>
        </p:spPr>
        <p:txBody>
          <a:bodyPr wrap="none">
            <a:spAutoFit/>
          </a:bodyPr>
          <a:lstStyle/>
          <a:p>
            <a:pPr algn="just"/>
            <a:r>
              <a:rPr lang="zh-CN" altLang="en-US" sz="2400" dirty="0" smtClean="0"/>
              <a:t>尽可能只使用一种字体</a:t>
            </a:r>
            <a:endParaRPr lang="zh-CN" altLang="en-US" sz="2400" dirty="0"/>
          </a:p>
        </p:txBody>
      </p:sp>
      <p:pic>
        <p:nvPicPr>
          <p:cNvPr id="19458" name="Picture 2" descr="snap14579"/>
          <p:cNvPicPr>
            <a:picLocks noChangeAspect="1" noChangeArrowheads="1"/>
          </p:cNvPicPr>
          <p:nvPr/>
        </p:nvPicPr>
        <p:blipFill>
          <a:blip r:embed="rId3"/>
          <a:srcRect/>
          <a:stretch>
            <a:fillRect/>
          </a:stretch>
        </p:blipFill>
        <p:spPr bwMode="auto">
          <a:xfrm>
            <a:off x="842962" y="3559785"/>
            <a:ext cx="3375513" cy="2540977"/>
          </a:xfrm>
          <a:prstGeom prst="rect">
            <a:avLst/>
          </a:prstGeom>
          <a:noFill/>
        </p:spPr>
      </p:pic>
      <p:pic>
        <p:nvPicPr>
          <p:cNvPr id="19457" name="Picture 1" descr="snap14580"/>
          <p:cNvPicPr>
            <a:picLocks noChangeAspect="1" noChangeArrowheads="1"/>
          </p:cNvPicPr>
          <p:nvPr/>
        </p:nvPicPr>
        <p:blipFill>
          <a:blip r:embed="rId4"/>
          <a:srcRect/>
          <a:stretch>
            <a:fillRect/>
          </a:stretch>
        </p:blipFill>
        <p:spPr bwMode="auto">
          <a:xfrm>
            <a:off x="4814887" y="3559786"/>
            <a:ext cx="3400425" cy="2540977"/>
          </a:xfrm>
          <a:prstGeom prst="rect">
            <a:avLst/>
          </a:prstGeom>
          <a:noFill/>
        </p:spPr>
      </p:pic>
      <p:sp>
        <p:nvSpPr>
          <p:cNvPr id="1945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9460" name="Rectangle 4"/>
          <p:cNvSpPr>
            <a:spLocks noChangeArrowheads="1"/>
          </p:cNvSpPr>
          <p:nvPr/>
        </p:nvSpPr>
        <p:spPr bwMode="auto">
          <a:xfrm>
            <a:off x="0" y="1943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461" name="Rectangle 5"/>
          <p:cNvSpPr>
            <a:spLocks noChangeArrowheads="1"/>
          </p:cNvSpPr>
          <p:nvPr/>
        </p:nvSpPr>
        <p:spPr bwMode="auto">
          <a:xfrm>
            <a:off x="0" y="388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3058524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3"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6" name="矩形 15">
            <a:extLst>
              <a:ext uri="{FF2B5EF4-FFF2-40B4-BE49-F238E27FC236}">
                <a16:creationId xmlns="" xmlns:a16="http://schemas.microsoft.com/office/drawing/2014/main" id="{F75F2595-65C3-4364-83C0-266E50B12FE1}"/>
              </a:ext>
            </a:extLst>
          </p:cNvPr>
          <p:cNvSpPr/>
          <p:nvPr/>
        </p:nvSpPr>
        <p:spPr>
          <a:xfrm>
            <a:off x="671513" y="1469859"/>
            <a:ext cx="7900987" cy="2308324"/>
          </a:xfrm>
          <a:prstGeom prst="rect">
            <a:avLst/>
          </a:prstGeom>
        </p:spPr>
        <p:txBody>
          <a:bodyPr wrap="square">
            <a:spAutoFit/>
          </a:bodyPr>
          <a:lstStyle/>
          <a:p>
            <a:pPr indent="628650" algn="just">
              <a:spcBef>
                <a:spcPts val="600"/>
              </a:spcBef>
              <a:spcAft>
                <a:spcPts val="600"/>
              </a:spcAft>
            </a:pPr>
            <a:r>
              <a:rPr lang="zh-CN" altLang="en-US" sz="2400" dirty="0" smtClean="0"/>
              <a:t>在</a:t>
            </a:r>
            <a:r>
              <a:rPr lang="en-US" sz="2400" dirty="0" smtClean="0"/>
              <a:t>UI</a:t>
            </a:r>
            <a:r>
              <a:rPr lang="zh-CN" altLang="en-US" sz="2400" dirty="0" smtClean="0"/>
              <a:t>设计</a:t>
            </a:r>
            <a:r>
              <a:rPr lang="zh-CN" altLang="en-US" sz="2400" dirty="0" smtClean="0"/>
              <a:t>中，文字部分的层级区分是决定一个界面是否具有层次感的重要因素。一般字体可以进行调整的部分除了字体色相之外，还包括字号大小、字重（粗细）、倾斜、色彩明度等，其中字号大小是拉开文字层级的首选方法，如果通过字号大小的调整不足以清晰的区分层级时，再去考虑字体是否加粗</a:t>
            </a:r>
            <a:r>
              <a:rPr lang="zh-CN" altLang="en-US" sz="2400" dirty="0" smtClean="0"/>
              <a:t>。</a:t>
            </a:r>
            <a:endParaRPr lang="en-US" altLang="zh-CN" sz="2400" dirty="0" smtClean="0"/>
          </a:p>
        </p:txBody>
      </p:sp>
      <p:sp>
        <p:nvSpPr>
          <p:cNvPr id="17"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文字元素的设计表现</a:t>
            </a:r>
            <a:endParaRPr lang="zh-CN" altLang="en-US" sz="2800" dirty="0">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 xmlns:a16="http://schemas.microsoft.com/office/drawing/2014/main" id="{AD423A49-15D4-4B9B-A411-894A53436A6D}"/>
              </a:ext>
            </a:extLst>
          </p:cNvPr>
          <p:cNvSpPr/>
          <p:nvPr/>
        </p:nvSpPr>
        <p:spPr>
          <a:xfrm>
            <a:off x="1385542" y="909903"/>
            <a:ext cx="3262432" cy="461665"/>
          </a:xfrm>
          <a:prstGeom prst="rect">
            <a:avLst/>
          </a:prstGeom>
        </p:spPr>
        <p:txBody>
          <a:bodyPr wrap="none">
            <a:spAutoFit/>
          </a:bodyPr>
          <a:lstStyle/>
          <a:p>
            <a:pPr algn="just"/>
            <a:r>
              <a:rPr lang="zh-CN" altLang="en-US" sz="2400" dirty="0" smtClean="0"/>
              <a:t>如何体现文字的层次感</a:t>
            </a:r>
            <a:endParaRPr lang="zh-CN" altLang="en-US" sz="2400" dirty="0"/>
          </a:p>
        </p:txBody>
      </p:sp>
      <p:pic>
        <p:nvPicPr>
          <p:cNvPr id="18434" name="Picture 2" descr="snap14584"/>
          <p:cNvPicPr>
            <a:picLocks noChangeAspect="1" noChangeArrowheads="1"/>
          </p:cNvPicPr>
          <p:nvPr/>
        </p:nvPicPr>
        <p:blipFill>
          <a:blip r:embed="rId3" cstate="print"/>
          <a:srcRect/>
          <a:stretch>
            <a:fillRect/>
          </a:stretch>
        </p:blipFill>
        <p:spPr bwMode="auto">
          <a:xfrm>
            <a:off x="1285875" y="3870492"/>
            <a:ext cx="3128962" cy="2335046"/>
          </a:xfrm>
          <a:prstGeom prst="rect">
            <a:avLst/>
          </a:prstGeom>
          <a:noFill/>
        </p:spPr>
      </p:pic>
      <p:pic>
        <p:nvPicPr>
          <p:cNvPr id="18433" name="Picture 1" descr="snap14583"/>
          <p:cNvPicPr>
            <a:picLocks noChangeAspect="1" noChangeArrowheads="1"/>
          </p:cNvPicPr>
          <p:nvPr/>
        </p:nvPicPr>
        <p:blipFill>
          <a:blip r:embed="rId4" cstate="print"/>
          <a:srcRect/>
          <a:stretch>
            <a:fillRect/>
          </a:stretch>
        </p:blipFill>
        <p:spPr bwMode="auto">
          <a:xfrm>
            <a:off x="4900613" y="3875252"/>
            <a:ext cx="3128962" cy="2335046"/>
          </a:xfrm>
          <a:prstGeom prst="rect">
            <a:avLst/>
          </a:prstGeom>
          <a:noFill/>
        </p:spPr>
      </p:pic>
      <p:sp>
        <p:nvSpPr>
          <p:cNvPr id="1843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8436" name="Rectangle 4"/>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3566105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3"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5" name="矩形 14">
            <a:extLst>
              <a:ext uri="{FF2B5EF4-FFF2-40B4-BE49-F238E27FC236}">
                <a16:creationId xmlns="" xmlns:a16="http://schemas.microsoft.com/office/drawing/2014/main" id="{F75F2595-65C3-4364-83C0-266E50B12FE1}"/>
              </a:ext>
            </a:extLst>
          </p:cNvPr>
          <p:cNvSpPr/>
          <p:nvPr/>
        </p:nvSpPr>
        <p:spPr>
          <a:xfrm>
            <a:off x="671513" y="1469859"/>
            <a:ext cx="7872412" cy="1938992"/>
          </a:xfrm>
          <a:prstGeom prst="rect">
            <a:avLst/>
          </a:prstGeom>
        </p:spPr>
        <p:txBody>
          <a:bodyPr wrap="square">
            <a:spAutoFit/>
          </a:bodyPr>
          <a:lstStyle/>
          <a:p>
            <a:pPr indent="628650" algn="just">
              <a:spcBef>
                <a:spcPts val="600"/>
              </a:spcBef>
              <a:spcAft>
                <a:spcPts val="600"/>
              </a:spcAft>
            </a:pPr>
            <a:r>
              <a:rPr lang="zh-CN" altLang="en-US" sz="2400" dirty="0" smtClean="0"/>
              <a:t>文字设计在以往</a:t>
            </a:r>
            <a:r>
              <a:rPr lang="en-US" sz="2400" dirty="0" smtClean="0"/>
              <a:t>UI</a:t>
            </a:r>
            <a:r>
              <a:rPr lang="zh-CN" altLang="en-US" sz="2400" dirty="0" smtClean="0"/>
              <a:t>设计里经常提及的是字体范式，重在其形。文字动效很少被人提及，一来是技术限制，二来是设计理念，不过随着简约设计的流行趋势，如果能够让文字在界面中“动”起来，即使是简单的图文界面也会立即“活”起来，带给用户不同的视觉体验。</a:t>
            </a:r>
            <a:endParaRPr lang="en-US" altLang="zh-CN" sz="2400" dirty="0" smtClean="0"/>
          </a:p>
        </p:txBody>
      </p:sp>
      <p:sp>
        <p:nvSpPr>
          <p:cNvPr id="1536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67" name="Rectangle 7"/>
          <p:cNvSpPr>
            <a:spLocks noChangeArrowheads="1"/>
          </p:cNvSpPr>
          <p:nvPr/>
        </p:nvSpPr>
        <p:spPr bwMode="auto">
          <a:xfrm>
            <a:off x="0" y="1724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68" name="Rectangle 8"/>
          <p:cNvSpPr>
            <a:spLocks noChangeArrowheads="1"/>
          </p:cNvSpPr>
          <p:nvPr/>
        </p:nvSpPr>
        <p:spPr bwMode="auto">
          <a:xfrm>
            <a:off x="0" y="3448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69" name="Rectangle 9"/>
          <p:cNvSpPr>
            <a:spLocks noChangeArrowheads="1"/>
          </p:cNvSpPr>
          <p:nvPr/>
        </p:nvSpPr>
        <p:spPr bwMode="auto">
          <a:xfrm>
            <a:off x="0" y="5172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0" name="Rectangle 10"/>
          <p:cNvSpPr>
            <a:spLocks noChangeArrowheads="1"/>
          </p:cNvSpPr>
          <p:nvPr/>
        </p:nvSpPr>
        <p:spPr bwMode="auto">
          <a:xfrm>
            <a:off x="0" y="6896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1" name="Rectangle 11"/>
          <p:cNvSpPr>
            <a:spLocks noChangeArrowheads="1"/>
          </p:cNvSpPr>
          <p:nvPr/>
        </p:nvSpPr>
        <p:spPr bwMode="auto">
          <a:xfrm>
            <a:off x="0" y="8620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文字交互动效</a:t>
            </a:r>
            <a:endParaRPr lang="zh-CN" altLang="en-US" sz="2800" dirty="0">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 xmlns:a16="http://schemas.microsoft.com/office/drawing/2014/main" id="{AD423A49-15D4-4B9B-A411-894A53436A6D}"/>
              </a:ext>
            </a:extLst>
          </p:cNvPr>
          <p:cNvSpPr/>
          <p:nvPr/>
        </p:nvSpPr>
        <p:spPr>
          <a:xfrm>
            <a:off x="1385542" y="909903"/>
            <a:ext cx="2954655" cy="461665"/>
          </a:xfrm>
          <a:prstGeom prst="rect">
            <a:avLst/>
          </a:prstGeom>
        </p:spPr>
        <p:txBody>
          <a:bodyPr wrap="none">
            <a:spAutoFit/>
          </a:bodyPr>
          <a:lstStyle/>
          <a:p>
            <a:pPr algn="just"/>
            <a:r>
              <a:rPr lang="zh-CN" altLang="en-US" sz="2400" dirty="0" smtClean="0"/>
              <a:t>文字动效的表现优势</a:t>
            </a:r>
            <a:endParaRPr lang="zh-CN" altLang="en-US" sz="2400" dirty="0"/>
          </a:p>
        </p:txBody>
      </p:sp>
      <p:pic>
        <p:nvPicPr>
          <p:cNvPr id="17412" name="Picture 4" descr="snap8406"/>
          <p:cNvPicPr>
            <a:picLocks noChangeAspect="1" noChangeArrowheads="1"/>
          </p:cNvPicPr>
          <p:nvPr/>
        </p:nvPicPr>
        <p:blipFill>
          <a:blip r:embed="rId3"/>
          <a:srcRect/>
          <a:stretch>
            <a:fillRect/>
          </a:stretch>
        </p:blipFill>
        <p:spPr bwMode="auto">
          <a:xfrm>
            <a:off x="1428750" y="3671887"/>
            <a:ext cx="3071813" cy="951660"/>
          </a:xfrm>
          <a:prstGeom prst="rect">
            <a:avLst/>
          </a:prstGeom>
          <a:noFill/>
        </p:spPr>
      </p:pic>
      <p:pic>
        <p:nvPicPr>
          <p:cNvPr id="17411" name="Picture 3" descr="snap8407"/>
          <p:cNvPicPr>
            <a:picLocks noChangeAspect="1" noChangeArrowheads="1"/>
          </p:cNvPicPr>
          <p:nvPr/>
        </p:nvPicPr>
        <p:blipFill>
          <a:blip r:embed="rId4"/>
          <a:srcRect/>
          <a:stretch>
            <a:fillRect/>
          </a:stretch>
        </p:blipFill>
        <p:spPr bwMode="auto">
          <a:xfrm>
            <a:off x="4657723" y="3681413"/>
            <a:ext cx="3083859" cy="951660"/>
          </a:xfrm>
          <a:prstGeom prst="rect">
            <a:avLst/>
          </a:prstGeom>
          <a:noFill/>
        </p:spPr>
      </p:pic>
      <p:pic>
        <p:nvPicPr>
          <p:cNvPr id="17410" name="Picture 2" descr="snap8408"/>
          <p:cNvPicPr>
            <a:picLocks noChangeAspect="1" noChangeArrowheads="1"/>
          </p:cNvPicPr>
          <p:nvPr/>
        </p:nvPicPr>
        <p:blipFill>
          <a:blip r:embed="rId5"/>
          <a:srcRect/>
          <a:stretch>
            <a:fillRect/>
          </a:stretch>
        </p:blipFill>
        <p:spPr bwMode="auto">
          <a:xfrm>
            <a:off x="1428749" y="4776788"/>
            <a:ext cx="3059767" cy="951660"/>
          </a:xfrm>
          <a:prstGeom prst="rect">
            <a:avLst/>
          </a:prstGeom>
          <a:noFill/>
        </p:spPr>
      </p:pic>
      <p:pic>
        <p:nvPicPr>
          <p:cNvPr id="17409" name="Picture 1" descr="snap8409"/>
          <p:cNvPicPr>
            <a:picLocks noChangeAspect="1" noChangeArrowheads="1"/>
          </p:cNvPicPr>
          <p:nvPr/>
        </p:nvPicPr>
        <p:blipFill>
          <a:blip r:embed="rId6"/>
          <a:srcRect/>
          <a:stretch>
            <a:fillRect/>
          </a:stretch>
        </p:blipFill>
        <p:spPr bwMode="auto">
          <a:xfrm>
            <a:off x="4672011" y="4772025"/>
            <a:ext cx="3071813" cy="951660"/>
          </a:xfrm>
          <a:prstGeom prst="rect">
            <a:avLst/>
          </a:prstGeom>
          <a:noFill/>
        </p:spPr>
      </p:pic>
      <p:sp>
        <p:nvSpPr>
          <p:cNvPr id="17414" name="Rectangle 6"/>
          <p:cNvSpPr>
            <a:spLocks noChangeArrowheads="1"/>
          </p:cNvSpPr>
          <p:nvPr/>
        </p:nvSpPr>
        <p:spPr bwMode="auto">
          <a:xfrm>
            <a:off x="0" y="1209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5" name="Rectangle 7"/>
          <p:cNvSpPr>
            <a:spLocks noChangeArrowheads="1"/>
          </p:cNvSpPr>
          <p:nvPr/>
        </p:nvSpPr>
        <p:spPr bwMode="auto">
          <a:xfrm>
            <a:off x="0" y="1962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7416" name="Rectangle 8"/>
          <p:cNvSpPr>
            <a:spLocks noChangeArrowheads="1"/>
          </p:cNvSpPr>
          <p:nvPr/>
        </p:nvSpPr>
        <p:spPr bwMode="auto">
          <a:xfrm>
            <a:off x="0" y="2714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7" name="Rectangle 9"/>
          <p:cNvSpPr>
            <a:spLocks noChangeArrowheads="1"/>
          </p:cNvSpPr>
          <p:nvPr/>
        </p:nvSpPr>
        <p:spPr bwMode="auto">
          <a:xfrm>
            <a:off x="0" y="3467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2458513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2"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4" name="矩形 13">
            <a:extLst>
              <a:ext uri="{FF2B5EF4-FFF2-40B4-BE49-F238E27FC236}">
                <a16:creationId xmlns="" xmlns:a16="http://schemas.microsoft.com/office/drawing/2014/main" id="{F75F2595-65C3-4364-83C0-266E50B12FE1}"/>
              </a:ext>
            </a:extLst>
          </p:cNvPr>
          <p:cNvSpPr/>
          <p:nvPr/>
        </p:nvSpPr>
        <p:spPr>
          <a:xfrm>
            <a:off x="671513" y="1469859"/>
            <a:ext cx="7900987" cy="1569660"/>
          </a:xfrm>
          <a:prstGeom prst="rect">
            <a:avLst/>
          </a:prstGeom>
        </p:spPr>
        <p:txBody>
          <a:bodyPr wrap="square">
            <a:spAutoFit/>
          </a:bodyPr>
          <a:lstStyle/>
          <a:p>
            <a:pPr indent="628650" algn="just">
              <a:spcBef>
                <a:spcPts val="600"/>
              </a:spcBef>
              <a:spcAft>
                <a:spcPts val="600"/>
              </a:spcAft>
            </a:pPr>
            <a:r>
              <a:rPr lang="zh-CN" altLang="en-US" sz="2400" dirty="0" smtClean="0"/>
              <a:t>文字动画的制作和表现方法与其他元素动画的表现方法类似，大多数都是通过对文字的基础属性来实现的，还有通过对文字添加蒙版或添加效果来实现各种特殊的文字动画效果</a:t>
            </a:r>
            <a:r>
              <a:rPr lang="zh-CN" altLang="en-US" sz="2400" dirty="0" smtClean="0"/>
              <a:t>。</a:t>
            </a:r>
            <a:endParaRPr lang="en-US" altLang="zh-CN" sz="2400" dirty="0" smtClean="0"/>
          </a:p>
        </p:txBody>
      </p:sp>
      <p:sp>
        <p:nvSpPr>
          <p:cNvPr id="1434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343"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44"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45"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46"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347"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文字交互动效</a:t>
            </a:r>
            <a:endParaRPr lang="zh-CN" altLang="en-US" sz="28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 xmlns:a16="http://schemas.microsoft.com/office/drawing/2014/main" id="{AD423A49-15D4-4B9B-A411-894A53436A6D}"/>
              </a:ext>
            </a:extLst>
          </p:cNvPr>
          <p:cNvSpPr/>
          <p:nvPr/>
        </p:nvSpPr>
        <p:spPr>
          <a:xfrm>
            <a:off x="1385542" y="909903"/>
            <a:ext cx="3262432" cy="461665"/>
          </a:xfrm>
          <a:prstGeom prst="rect">
            <a:avLst/>
          </a:prstGeom>
        </p:spPr>
        <p:txBody>
          <a:bodyPr wrap="none">
            <a:spAutoFit/>
          </a:bodyPr>
          <a:lstStyle/>
          <a:p>
            <a:pPr algn="just"/>
            <a:r>
              <a:rPr lang="zh-CN" altLang="en-US" sz="2400" dirty="0" smtClean="0"/>
              <a:t>常见文字动效表现形式</a:t>
            </a:r>
            <a:endParaRPr lang="zh-CN" altLang="en-US" sz="2400" dirty="0"/>
          </a:p>
        </p:txBody>
      </p:sp>
      <p:sp>
        <p:nvSpPr>
          <p:cNvPr id="1638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90" name="Rectangle 6"/>
          <p:cNvSpPr>
            <a:spLocks noChangeArrowheads="1"/>
          </p:cNvSpPr>
          <p:nvPr/>
        </p:nvSpPr>
        <p:spPr bwMode="auto">
          <a:xfrm>
            <a:off x="0" y="1028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391" name="Rectangle 7"/>
          <p:cNvSpPr>
            <a:spLocks noChangeArrowheads="1"/>
          </p:cNvSpPr>
          <p:nvPr/>
        </p:nvSpPr>
        <p:spPr bwMode="auto">
          <a:xfrm>
            <a:off x="0" y="1600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92" name="Rectangle 8"/>
          <p:cNvSpPr>
            <a:spLocks noChangeArrowheads="1"/>
          </p:cNvSpPr>
          <p:nvPr/>
        </p:nvSpPr>
        <p:spPr bwMode="auto">
          <a:xfrm>
            <a:off x="0" y="2171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393" name="Rectangle 9"/>
          <p:cNvSpPr>
            <a:spLocks noChangeArrowheads="1"/>
          </p:cNvSpPr>
          <p:nvPr/>
        </p:nvSpPr>
        <p:spPr bwMode="auto">
          <a:xfrm>
            <a:off x="0" y="2743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30" name="图片 29">
            <a:extLst>
              <a:ext uri="{FF2B5EF4-FFF2-40B4-BE49-F238E27FC236}">
                <a16:creationId xmlns:a16="http://schemas.microsoft.com/office/drawing/2014/main" xmlns="" id="{8CD2ADF8-0796-4D38-A7F4-746EBA318B23}"/>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671638" y="2928938"/>
            <a:ext cx="6174754" cy="3466732"/>
          </a:xfrm>
          <a:prstGeom prst="rect">
            <a:avLst/>
          </a:prstGeom>
        </p:spPr>
      </p:pic>
      <p:sp>
        <p:nvSpPr>
          <p:cNvPr id="31" name="矩形 30">
            <a:extLst>
              <a:ext uri="{FF2B5EF4-FFF2-40B4-BE49-F238E27FC236}">
                <a16:creationId xmlns="" xmlns:a16="http://schemas.microsoft.com/office/drawing/2014/main" id="{BDBB6C18-CF54-43F9-B95B-08406F61FEB7}"/>
              </a:ext>
            </a:extLst>
          </p:cNvPr>
          <p:cNvSpPr/>
          <p:nvPr/>
        </p:nvSpPr>
        <p:spPr>
          <a:xfrm>
            <a:off x="1678560" y="3428591"/>
            <a:ext cx="1636140" cy="830997"/>
          </a:xfrm>
          <a:prstGeom prst="rect">
            <a:avLst/>
          </a:prstGeom>
        </p:spPr>
        <p:txBody>
          <a:bodyPr wrap="square">
            <a:spAutoFit/>
          </a:bodyPr>
          <a:lstStyle/>
          <a:p>
            <a:pPr algn="just">
              <a:spcBef>
                <a:spcPts val="600"/>
              </a:spcBef>
              <a:spcAft>
                <a:spcPts val="600"/>
              </a:spcAft>
              <a:buClr>
                <a:srgbClr val="0099FF"/>
              </a:buClr>
            </a:pPr>
            <a:r>
              <a:rPr lang="en-US" sz="2400" dirty="0" smtClean="0">
                <a:solidFill>
                  <a:schemeClr val="bg1"/>
                </a:solidFill>
              </a:rPr>
              <a:t>1</a:t>
            </a:r>
            <a:r>
              <a:rPr lang="en-US" altLang="zh-CN" sz="2400" dirty="0" smtClean="0">
                <a:solidFill>
                  <a:schemeClr val="bg1"/>
                </a:solidFill>
              </a:rPr>
              <a:t>.</a:t>
            </a:r>
            <a:r>
              <a:rPr lang="zh-CN" altLang="en-US" sz="2400" dirty="0" smtClean="0">
                <a:solidFill>
                  <a:schemeClr val="bg1"/>
                </a:solidFill>
              </a:rPr>
              <a:t>基础文字动效</a:t>
            </a:r>
            <a:endParaRPr lang="zh-CN" altLang="zh-CN" sz="2400" dirty="0">
              <a:solidFill>
                <a:schemeClr val="bg1"/>
              </a:solidFill>
            </a:endParaRPr>
          </a:p>
        </p:txBody>
      </p:sp>
      <p:sp>
        <p:nvSpPr>
          <p:cNvPr id="32" name="矩形 31">
            <a:extLst>
              <a:ext uri="{FF2B5EF4-FFF2-40B4-BE49-F238E27FC236}">
                <a16:creationId xmlns="" xmlns:a16="http://schemas.microsoft.com/office/drawing/2014/main" id="{BDBB6C18-CF54-43F9-B95B-08406F61FEB7}"/>
              </a:ext>
            </a:extLst>
          </p:cNvPr>
          <p:cNvSpPr/>
          <p:nvPr/>
        </p:nvSpPr>
        <p:spPr>
          <a:xfrm>
            <a:off x="3507360" y="3428591"/>
            <a:ext cx="1636140" cy="830997"/>
          </a:xfrm>
          <a:prstGeom prst="rect">
            <a:avLst/>
          </a:prstGeom>
        </p:spPr>
        <p:txBody>
          <a:bodyPr wrap="square">
            <a:spAutoFit/>
          </a:bodyPr>
          <a:lstStyle/>
          <a:p>
            <a:pPr algn="just">
              <a:spcBef>
                <a:spcPts val="600"/>
              </a:spcBef>
              <a:spcAft>
                <a:spcPts val="600"/>
              </a:spcAft>
              <a:buClr>
                <a:srgbClr val="0099FF"/>
              </a:buClr>
            </a:pPr>
            <a:r>
              <a:rPr lang="en-US" sz="2400" dirty="0" smtClean="0">
                <a:solidFill>
                  <a:schemeClr val="bg1"/>
                </a:solidFill>
              </a:rPr>
              <a:t>2</a:t>
            </a:r>
            <a:r>
              <a:rPr lang="en-US" altLang="zh-CN" sz="2400" dirty="0" smtClean="0">
                <a:solidFill>
                  <a:schemeClr val="bg1"/>
                </a:solidFill>
              </a:rPr>
              <a:t>.</a:t>
            </a:r>
            <a:r>
              <a:rPr lang="zh-CN" altLang="en-US" sz="2400" dirty="0" smtClean="0">
                <a:solidFill>
                  <a:schemeClr val="bg1"/>
                </a:solidFill>
              </a:rPr>
              <a:t>文字遮罩动效</a:t>
            </a:r>
            <a:endParaRPr lang="zh-CN" altLang="zh-CN" sz="2400" dirty="0">
              <a:solidFill>
                <a:schemeClr val="bg1"/>
              </a:solidFill>
            </a:endParaRPr>
          </a:p>
        </p:txBody>
      </p:sp>
      <p:sp>
        <p:nvSpPr>
          <p:cNvPr id="33" name="矩形 32">
            <a:extLst>
              <a:ext uri="{FF2B5EF4-FFF2-40B4-BE49-F238E27FC236}">
                <a16:creationId xmlns="" xmlns:a16="http://schemas.microsoft.com/office/drawing/2014/main" id="{BDBB6C18-CF54-43F9-B95B-08406F61FEB7}"/>
              </a:ext>
            </a:extLst>
          </p:cNvPr>
          <p:cNvSpPr/>
          <p:nvPr/>
        </p:nvSpPr>
        <p:spPr>
          <a:xfrm>
            <a:off x="5264722" y="3300005"/>
            <a:ext cx="1636140" cy="1200329"/>
          </a:xfrm>
          <a:prstGeom prst="rect">
            <a:avLst/>
          </a:prstGeom>
        </p:spPr>
        <p:txBody>
          <a:bodyPr wrap="square">
            <a:spAutoFit/>
          </a:bodyPr>
          <a:lstStyle/>
          <a:p>
            <a:pPr algn="just">
              <a:spcBef>
                <a:spcPts val="600"/>
              </a:spcBef>
              <a:spcAft>
                <a:spcPts val="600"/>
              </a:spcAft>
              <a:buClr>
                <a:srgbClr val="0099FF"/>
              </a:buClr>
            </a:pPr>
            <a:r>
              <a:rPr lang="en-US" sz="2400" dirty="0" smtClean="0">
                <a:solidFill>
                  <a:schemeClr val="bg1"/>
                </a:solidFill>
              </a:rPr>
              <a:t>3</a:t>
            </a:r>
            <a:r>
              <a:rPr lang="en-US" altLang="zh-CN" sz="2400" dirty="0" smtClean="0">
                <a:solidFill>
                  <a:schemeClr val="bg1"/>
                </a:solidFill>
              </a:rPr>
              <a:t>.</a:t>
            </a:r>
            <a:r>
              <a:rPr lang="zh-CN" altLang="en-US" sz="2400" dirty="0" smtClean="0">
                <a:solidFill>
                  <a:schemeClr val="bg1"/>
                </a:solidFill>
              </a:rPr>
              <a:t>与手势结合的文字动效</a:t>
            </a:r>
            <a:endParaRPr lang="zh-CN" altLang="zh-CN" sz="2400" dirty="0">
              <a:solidFill>
                <a:schemeClr val="bg1"/>
              </a:solidFill>
            </a:endParaRPr>
          </a:p>
        </p:txBody>
      </p:sp>
      <p:sp>
        <p:nvSpPr>
          <p:cNvPr id="34" name="矩形 33">
            <a:extLst>
              <a:ext uri="{FF2B5EF4-FFF2-40B4-BE49-F238E27FC236}">
                <a16:creationId xmlns="" xmlns:a16="http://schemas.microsoft.com/office/drawing/2014/main" id="{BDBB6C18-CF54-43F9-B95B-08406F61FEB7}"/>
              </a:ext>
            </a:extLst>
          </p:cNvPr>
          <p:cNvSpPr/>
          <p:nvPr/>
        </p:nvSpPr>
        <p:spPr>
          <a:xfrm>
            <a:off x="2607248" y="4957354"/>
            <a:ext cx="1636140" cy="830997"/>
          </a:xfrm>
          <a:prstGeom prst="rect">
            <a:avLst/>
          </a:prstGeom>
        </p:spPr>
        <p:txBody>
          <a:bodyPr wrap="square">
            <a:spAutoFit/>
          </a:bodyPr>
          <a:lstStyle/>
          <a:p>
            <a:pPr algn="just">
              <a:spcBef>
                <a:spcPts val="600"/>
              </a:spcBef>
              <a:spcAft>
                <a:spcPts val="600"/>
              </a:spcAft>
              <a:buClr>
                <a:srgbClr val="0099FF"/>
              </a:buClr>
            </a:pPr>
            <a:r>
              <a:rPr lang="en-US" sz="2400" dirty="0" smtClean="0">
                <a:solidFill>
                  <a:schemeClr val="bg1"/>
                </a:solidFill>
              </a:rPr>
              <a:t>4</a:t>
            </a:r>
            <a:r>
              <a:rPr lang="en-US" altLang="zh-CN" sz="2400" dirty="0" smtClean="0">
                <a:solidFill>
                  <a:schemeClr val="bg1"/>
                </a:solidFill>
              </a:rPr>
              <a:t>.</a:t>
            </a:r>
            <a:r>
              <a:rPr lang="zh-CN" altLang="en-US" sz="2400" dirty="0" smtClean="0">
                <a:solidFill>
                  <a:schemeClr val="bg1"/>
                </a:solidFill>
              </a:rPr>
              <a:t>粒子消散动效</a:t>
            </a:r>
            <a:endParaRPr lang="zh-CN" altLang="zh-CN" sz="2400" dirty="0">
              <a:solidFill>
                <a:schemeClr val="bg1"/>
              </a:solidFill>
            </a:endParaRPr>
          </a:p>
        </p:txBody>
      </p:sp>
      <p:sp>
        <p:nvSpPr>
          <p:cNvPr id="37" name="矩形 36">
            <a:extLst>
              <a:ext uri="{FF2B5EF4-FFF2-40B4-BE49-F238E27FC236}">
                <a16:creationId xmlns="" xmlns:a16="http://schemas.microsoft.com/office/drawing/2014/main" id="{BDBB6C18-CF54-43F9-B95B-08406F61FEB7}"/>
              </a:ext>
            </a:extLst>
          </p:cNvPr>
          <p:cNvSpPr/>
          <p:nvPr/>
        </p:nvSpPr>
        <p:spPr>
          <a:xfrm>
            <a:off x="4436049" y="4957354"/>
            <a:ext cx="1636140" cy="830997"/>
          </a:xfrm>
          <a:prstGeom prst="rect">
            <a:avLst/>
          </a:prstGeom>
        </p:spPr>
        <p:txBody>
          <a:bodyPr wrap="square">
            <a:spAutoFit/>
          </a:bodyPr>
          <a:lstStyle/>
          <a:p>
            <a:pPr algn="just">
              <a:spcBef>
                <a:spcPts val="600"/>
              </a:spcBef>
              <a:spcAft>
                <a:spcPts val="600"/>
              </a:spcAft>
              <a:buClr>
                <a:srgbClr val="0099FF"/>
              </a:buClr>
            </a:pPr>
            <a:r>
              <a:rPr lang="en-US" sz="2400" dirty="0" smtClean="0">
                <a:solidFill>
                  <a:schemeClr val="bg1"/>
                </a:solidFill>
              </a:rPr>
              <a:t>5</a:t>
            </a:r>
            <a:r>
              <a:rPr lang="en-US" altLang="zh-CN" sz="2400" dirty="0" smtClean="0">
                <a:solidFill>
                  <a:schemeClr val="bg1"/>
                </a:solidFill>
              </a:rPr>
              <a:t>.</a:t>
            </a:r>
            <a:r>
              <a:rPr lang="zh-CN" altLang="en-US" sz="2400" dirty="0" smtClean="0">
                <a:solidFill>
                  <a:schemeClr val="bg1"/>
                </a:solidFill>
              </a:rPr>
              <a:t>光效文字动效</a:t>
            </a:r>
            <a:endParaRPr lang="zh-CN" altLang="zh-CN" sz="2400" dirty="0">
              <a:solidFill>
                <a:schemeClr val="bg1"/>
              </a:solidFill>
            </a:endParaRPr>
          </a:p>
        </p:txBody>
      </p:sp>
      <p:sp>
        <p:nvSpPr>
          <p:cNvPr id="38" name="矩形 37">
            <a:extLst>
              <a:ext uri="{FF2B5EF4-FFF2-40B4-BE49-F238E27FC236}">
                <a16:creationId xmlns="" xmlns:a16="http://schemas.microsoft.com/office/drawing/2014/main" id="{BDBB6C18-CF54-43F9-B95B-08406F61FEB7}"/>
              </a:ext>
            </a:extLst>
          </p:cNvPr>
          <p:cNvSpPr/>
          <p:nvPr/>
        </p:nvSpPr>
        <p:spPr>
          <a:xfrm>
            <a:off x="6193411" y="4957354"/>
            <a:ext cx="1636140" cy="830997"/>
          </a:xfrm>
          <a:prstGeom prst="rect">
            <a:avLst/>
          </a:prstGeom>
        </p:spPr>
        <p:txBody>
          <a:bodyPr wrap="square">
            <a:spAutoFit/>
          </a:bodyPr>
          <a:lstStyle/>
          <a:p>
            <a:pPr algn="just">
              <a:spcBef>
                <a:spcPts val="600"/>
              </a:spcBef>
              <a:spcAft>
                <a:spcPts val="600"/>
              </a:spcAft>
              <a:buClr>
                <a:srgbClr val="0099FF"/>
              </a:buClr>
            </a:pPr>
            <a:r>
              <a:rPr lang="en-US" sz="2400" dirty="0" smtClean="0">
                <a:solidFill>
                  <a:schemeClr val="bg1"/>
                </a:solidFill>
              </a:rPr>
              <a:t>6</a:t>
            </a:r>
            <a:r>
              <a:rPr lang="en-US" altLang="zh-CN" sz="2400" dirty="0" smtClean="0">
                <a:solidFill>
                  <a:schemeClr val="bg1"/>
                </a:solidFill>
              </a:rPr>
              <a:t>.</a:t>
            </a:r>
            <a:r>
              <a:rPr lang="zh-CN" altLang="en-US" sz="2400" dirty="0" smtClean="0">
                <a:solidFill>
                  <a:schemeClr val="bg1"/>
                </a:solidFill>
              </a:rPr>
              <a:t>动态文字云</a:t>
            </a:r>
            <a:endParaRPr lang="zh-CN" altLang="zh-CN" sz="2400" dirty="0">
              <a:solidFill>
                <a:schemeClr val="bg1"/>
              </a:solidFill>
            </a:endParaRPr>
          </a:p>
        </p:txBody>
      </p:sp>
    </p:spTree>
    <p:extLst>
      <p:ext uri="{BB962C8B-B14F-4D97-AF65-F5344CB8AC3E}">
        <p14:creationId xmlns="" xmlns:p14="http://schemas.microsoft.com/office/powerpoint/2010/main" val="248845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2"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5" name="矩形 14">
            <a:extLst>
              <a:ext uri="{FF2B5EF4-FFF2-40B4-BE49-F238E27FC236}">
                <a16:creationId xmlns="" xmlns:a16="http://schemas.microsoft.com/office/drawing/2014/main" id="{F75F2595-65C3-4364-83C0-266E50B12FE1}"/>
              </a:ext>
            </a:extLst>
          </p:cNvPr>
          <p:cNvSpPr/>
          <p:nvPr/>
        </p:nvSpPr>
        <p:spPr>
          <a:xfrm>
            <a:off x="671513" y="1469859"/>
            <a:ext cx="7900987" cy="1569660"/>
          </a:xfrm>
          <a:prstGeom prst="rect">
            <a:avLst/>
          </a:prstGeom>
        </p:spPr>
        <p:txBody>
          <a:bodyPr wrap="square">
            <a:spAutoFit/>
          </a:bodyPr>
          <a:lstStyle/>
          <a:p>
            <a:pPr indent="628650" algn="just">
              <a:spcBef>
                <a:spcPts val="600"/>
              </a:spcBef>
              <a:spcAft>
                <a:spcPts val="600"/>
              </a:spcAft>
            </a:pPr>
            <a:r>
              <a:rPr lang="zh-CN" altLang="en-US" sz="2400" dirty="0" smtClean="0"/>
              <a:t>文字动效多避于演示型动效，主要起到烘托氛围的作用，本节将带领读者一起来制作一个遮罩标题文字动效，该动效通过遮罩实现矩形边框和文字内容的显示，效果简单、实用。</a:t>
            </a:r>
            <a:endParaRPr lang="en-US" altLang="zh-CN" sz="2400" dirty="0" smtClean="0"/>
          </a:p>
        </p:txBody>
      </p:sp>
      <p:sp>
        <p:nvSpPr>
          <p:cNvPr id="16"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文字交互动效</a:t>
            </a:r>
            <a:endParaRPr lang="zh-CN" altLang="en-US" sz="2800"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 xmlns:a16="http://schemas.microsoft.com/office/drawing/2014/main" id="{AD423A49-15D4-4B9B-A411-894A53436A6D}"/>
              </a:ext>
            </a:extLst>
          </p:cNvPr>
          <p:cNvSpPr/>
          <p:nvPr/>
        </p:nvSpPr>
        <p:spPr>
          <a:xfrm>
            <a:off x="1385542" y="909903"/>
            <a:ext cx="3262432" cy="461665"/>
          </a:xfrm>
          <a:prstGeom prst="rect">
            <a:avLst/>
          </a:prstGeom>
        </p:spPr>
        <p:txBody>
          <a:bodyPr wrap="none">
            <a:spAutoFit/>
          </a:bodyPr>
          <a:lstStyle/>
          <a:p>
            <a:pPr algn="just"/>
            <a:r>
              <a:rPr lang="zh-CN" altLang="en-US" sz="2400" dirty="0" smtClean="0"/>
              <a:t>制作遮罩标题文字动效</a:t>
            </a:r>
            <a:endParaRPr lang="zh-CN" altLang="en-US" sz="2400" dirty="0"/>
          </a:p>
        </p:txBody>
      </p:sp>
      <p:sp>
        <p:nvSpPr>
          <p:cNvPr id="15367"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68" name="Rectangle 8"/>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69" name="Rectangle 9"/>
          <p:cNvSpPr>
            <a:spLocks noChangeArrowheads="1"/>
          </p:cNvSpPr>
          <p:nvPr/>
        </p:nvSpPr>
        <p:spPr bwMode="auto">
          <a:xfrm>
            <a:off x="0" y="14668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70" name="Rectangle 10"/>
          <p:cNvSpPr>
            <a:spLocks noChangeArrowheads="1"/>
          </p:cNvSpPr>
          <p:nvPr/>
        </p:nvSpPr>
        <p:spPr bwMode="auto">
          <a:xfrm>
            <a:off x="0" y="2428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1" name="Rectangle 11"/>
          <p:cNvSpPr>
            <a:spLocks noChangeArrowheads="1"/>
          </p:cNvSpPr>
          <p:nvPr/>
        </p:nvSpPr>
        <p:spPr bwMode="auto">
          <a:xfrm>
            <a:off x="0" y="2933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72" name="Rectangle 12"/>
          <p:cNvSpPr>
            <a:spLocks noChangeArrowheads="1"/>
          </p:cNvSpPr>
          <p:nvPr/>
        </p:nvSpPr>
        <p:spPr bwMode="auto">
          <a:xfrm>
            <a:off x="0" y="3438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73" name="Rectangle 13"/>
          <p:cNvSpPr>
            <a:spLocks noChangeArrowheads="1"/>
          </p:cNvSpPr>
          <p:nvPr/>
        </p:nvSpPr>
        <p:spPr bwMode="auto">
          <a:xfrm>
            <a:off x="0" y="3943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7" name="矩形 26">
            <a:extLst>
              <a:ext uri="{FF2B5EF4-FFF2-40B4-BE49-F238E27FC236}">
                <a16:creationId xmlns:a16="http://schemas.microsoft.com/office/drawing/2014/main" xmlns="" id="{F75F2595-65C3-4364-83C0-266E50B12FE1}"/>
              </a:ext>
            </a:extLst>
          </p:cNvPr>
          <p:cNvSpPr/>
          <p:nvPr/>
        </p:nvSpPr>
        <p:spPr>
          <a:xfrm>
            <a:off x="785814" y="5718130"/>
            <a:ext cx="3214687" cy="466794"/>
          </a:xfrm>
          <a:prstGeom prst="rect">
            <a:avLst/>
          </a:prstGeom>
        </p:spPr>
        <p:txBody>
          <a:bodyPr wrap="square">
            <a:spAutoFit/>
          </a:bodyPr>
          <a:lstStyle/>
          <a:p>
            <a:pPr algn="just">
              <a:spcBef>
                <a:spcPts val="200"/>
              </a:spcBef>
              <a:spcAft>
                <a:spcPts val="200"/>
              </a:spcAft>
            </a:pPr>
            <a:r>
              <a:rPr lang="zh-CN" altLang="en-US" sz="1050" dirty="0" smtClean="0"/>
              <a:t>源文件：源文件</a:t>
            </a:r>
            <a:r>
              <a:rPr lang="en-US" sz="1050" dirty="0" smtClean="0"/>
              <a:t>\</a:t>
            </a:r>
            <a:r>
              <a:rPr lang="zh-CN" altLang="en-US" sz="1050" dirty="0" smtClean="0"/>
              <a:t>第</a:t>
            </a:r>
            <a:r>
              <a:rPr lang="en-US" sz="1050" dirty="0" smtClean="0"/>
              <a:t>3</a:t>
            </a:r>
            <a:r>
              <a:rPr lang="zh-CN" altLang="en-US" sz="1050" dirty="0" smtClean="0"/>
              <a:t>章</a:t>
            </a:r>
            <a:r>
              <a:rPr lang="en-US" sz="1050" dirty="0" smtClean="0"/>
              <a:t>\3-2-3.aep</a:t>
            </a:r>
            <a:endParaRPr lang="en-US" sz="1050" dirty="0" smtClean="0"/>
          </a:p>
          <a:p>
            <a:pPr algn="just">
              <a:spcBef>
                <a:spcPts val="200"/>
              </a:spcBef>
              <a:spcAft>
                <a:spcPts val="200"/>
              </a:spcAft>
            </a:pPr>
            <a:r>
              <a:rPr lang="zh-CN" altLang="en-US" sz="1050" dirty="0" smtClean="0"/>
              <a:t>视　频：视频</a:t>
            </a:r>
            <a:r>
              <a:rPr lang="en-US" sz="1050" dirty="0" smtClean="0"/>
              <a:t>\</a:t>
            </a:r>
            <a:r>
              <a:rPr lang="zh-CN" altLang="en-US" sz="1050" dirty="0" smtClean="0"/>
              <a:t>第</a:t>
            </a:r>
            <a:r>
              <a:rPr lang="en-US" sz="1050" dirty="0" smtClean="0"/>
              <a:t>3</a:t>
            </a:r>
            <a:r>
              <a:rPr lang="zh-CN" altLang="en-US" sz="1050" dirty="0" smtClean="0"/>
              <a:t>章</a:t>
            </a:r>
            <a:r>
              <a:rPr lang="en-US" sz="1050" dirty="0" smtClean="0"/>
              <a:t>\3-2-3.mp4</a:t>
            </a:r>
            <a:endParaRPr lang="en-US" altLang="zh-CN" sz="1050" dirty="0" smtClean="0"/>
          </a:p>
        </p:txBody>
      </p:sp>
      <p:pic>
        <p:nvPicPr>
          <p:cNvPr id="15378" name="Picture 18" descr="snap15137"/>
          <p:cNvPicPr>
            <a:picLocks noChangeAspect="1" noChangeArrowheads="1"/>
          </p:cNvPicPr>
          <p:nvPr/>
        </p:nvPicPr>
        <p:blipFill>
          <a:blip r:embed="rId3" cstate="print"/>
          <a:srcRect/>
          <a:stretch>
            <a:fillRect/>
          </a:stretch>
        </p:blipFill>
        <p:spPr bwMode="auto">
          <a:xfrm>
            <a:off x="871537" y="3270419"/>
            <a:ext cx="1341514" cy="2363620"/>
          </a:xfrm>
          <a:prstGeom prst="rect">
            <a:avLst/>
          </a:prstGeom>
          <a:noFill/>
        </p:spPr>
      </p:pic>
      <p:pic>
        <p:nvPicPr>
          <p:cNvPr id="15377" name="Picture 17" descr="snap15138"/>
          <p:cNvPicPr>
            <a:picLocks noChangeAspect="1" noChangeArrowheads="1"/>
          </p:cNvPicPr>
          <p:nvPr/>
        </p:nvPicPr>
        <p:blipFill>
          <a:blip r:embed="rId4" cstate="print"/>
          <a:srcRect/>
          <a:stretch>
            <a:fillRect/>
          </a:stretch>
        </p:blipFill>
        <p:spPr bwMode="auto">
          <a:xfrm>
            <a:off x="2328862" y="3275181"/>
            <a:ext cx="1341514" cy="2363620"/>
          </a:xfrm>
          <a:prstGeom prst="rect">
            <a:avLst/>
          </a:prstGeom>
          <a:noFill/>
        </p:spPr>
      </p:pic>
      <p:pic>
        <p:nvPicPr>
          <p:cNvPr id="15376" name="Picture 16" descr="snap15139"/>
          <p:cNvPicPr>
            <a:picLocks noChangeAspect="1" noChangeArrowheads="1"/>
          </p:cNvPicPr>
          <p:nvPr/>
        </p:nvPicPr>
        <p:blipFill>
          <a:blip r:embed="rId5" cstate="print"/>
          <a:srcRect/>
          <a:stretch>
            <a:fillRect/>
          </a:stretch>
        </p:blipFill>
        <p:spPr bwMode="auto">
          <a:xfrm>
            <a:off x="3786189" y="3279943"/>
            <a:ext cx="1341514" cy="2363620"/>
          </a:xfrm>
          <a:prstGeom prst="rect">
            <a:avLst/>
          </a:prstGeom>
          <a:noFill/>
        </p:spPr>
      </p:pic>
      <p:pic>
        <p:nvPicPr>
          <p:cNvPr id="15375" name="Picture 15" descr="snap15140"/>
          <p:cNvPicPr>
            <a:picLocks noChangeAspect="1" noChangeArrowheads="1"/>
          </p:cNvPicPr>
          <p:nvPr/>
        </p:nvPicPr>
        <p:blipFill>
          <a:blip r:embed="rId6" cstate="print"/>
          <a:srcRect/>
          <a:stretch>
            <a:fillRect/>
          </a:stretch>
        </p:blipFill>
        <p:spPr bwMode="auto">
          <a:xfrm>
            <a:off x="5229226" y="3284706"/>
            <a:ext cx="1341514" cy="2363620"/>
          </a:xfrm>
          <a:prstGeom prst="rect">
            <a:avLst/>
          </a:prstGeom>
          <a:noFill/>
        </p:spPr>
      </p:pic>
      <p:pic>
        <p:nvPicPr>
          <p:cNvPr id="15374" name="Picture 14" descr="snap15141"/>
          <p:cNvPicPr>
            <a:picLocks noChangeAspect="1" noChangeArrowheads="1"/>
          </p:cNvPicPr>
          <p:nvPr/>
        </p:nvPicPr>
        <p:blipFill>
          <a:blip r:embed="rId7" cstate="print"/>
          <a:srcRect/>
          <a:stretch>
            <a:fillRect/>
          </a:stretch>
        </p:blipFill>
        <p:spPr bwMode="auto">
          <a:xfrm>
            <a:off x="6672264" y="3289469"/>
            <a:ext cx="1328738" cy="2363620"/>
          </a:xfrm>
          <a:prstGeom prst="rect">
            <a:avLst/>
          </a:prstGeom>
          <a:noFill/>
        </p:spPr>
      </p:pic>
      <p:sp>
        <p:nvSpPr>
          <p:cNvPr id="15379"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380" name="Rectangle 20"/>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81" name="Rectangle 21"/>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82" name="Rectangle 22"/>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83" name="Rectangle 23"/>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384" name="Rectangle 24"/>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 xmlns:p14="http://schemas.microsoft.com/office/powerpoint/2010/main" val="2820383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1" descr="未标题1-2.png">
            <a:extLst>
              <a:ext uri="{FF2B5EF4-FFF2-40B4-BE49-F238E27FC236}">
                <a16:creationId xmlns=""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963443"/>
            <a:ext cx="381000" cy="381000"/>
          </a:xfrm>
          <a:prstGeom prst="rect">
            <a:avLst/>
          </a:prstGeom>
          <a:noFill/>
          <a:ln w="9525">
            <a:noFill/>
            <a:miter lim="800000"/>
            <a:headEnd/>
            <a:tailEnd/>
          </a:ln>
        </p:spPr>
      </p:pic>
      <p:sp>
        <p:nvSpPr>
          <p:cNvPr id="122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295" name="Rectangle 7"/>
          <p:cNvSpPr>
            <a:spLocks noChangeArrowheads="1"/>
          </p:cNvSpPr>
          <p:nvPr/>
        </p:nvSpPr>
        <p:spPr bwMode="auto">
          <a:xfrm>
            <a:off x="0" y="1762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6" name="Rectangle 8"/>
          <p:cNvSpPr>
            <a:spLocks noChangeArrowheads="1"/>
          </p:cNvSpPr>
          <p:nvPr/>
        </p:nvSpPr>
        <p:spPr bwMode="auto">
          <a:xfrm>
            <a:off x="0" y="3524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7" name="Rectangle 9"/>
          <p:cNvSpPr>
            <a:spLocks noChangeArrowheads="1"/>
          </p:cNvSpPr>
          <p:nvPr/>
        </p:nvSpPr>
        <p:spPr bwMode="auto">
          <a:xfrm>
            <a:off x="0" y="528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8" name="Rectangle 10"/>
          <p:cNvSpPr>
            <a:spLocks noChangeArrowheads="1"/>
          </p:cNvSpPr>
          <p:nvPr/>
        </p:nvSpPr>
        <p:spPr bwMode="auto">
          <a:xfrm>
            <a:off x="0" y="7048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299" name="Rectangle 11"/>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矩形 17">
            <a:extLst>
              <a:ext uri="{FF2B5EF4-FFF2-40B4-BE49-F238E27FC236}">
                <a16:creationId xmlns="" xmlns:a16="http://schemas.microsoft.com/office/drawing/2014/main" id="{F75F2595-65C3-4364-83C0-266E50B12FE1}"/>
              </a:ext>
            </a:extLst>
          </p:cNvPr>
          <p:cNvSpPr/>
          <p:nvPr/>
        </p:nvSpPr>
        <p:spPr>
          <a:xfrm>
            <a:off x="671513" y="1469859"/>
            <a:ext cx="7900987" cy="1200329"/>
          </a:xfrm>
          <a:prstGeom prst="rect">
            <a:avLst/>
          </a:prstGeom>
        </p:spPr>
        <p:txBody>
          <a:bodyPr wrap="square">
            <a:spAutoFit/>
          </a:bodyPr>
          <a:lstStyle/>
          <a:p>
            <a:pPr indent="628650" algn="just">
              <a:spcBef>
                <a:spcPts val="600"/>
              </a:spcBef>
              <a:spcAft>
                <a:spcPts val="600"/>
              </a:spcAft>
            </a:pPr>
            <a:r>
              <a:rPr lang="zh-CN" altLang="en-US" sz="2400" dirty="0" smtClean="0"/>
              <a:t>图标是</a:t>
            </a:r>
            <a:r>
              <a:rPr lang="en-US" sz="2400" dirty="0" smtClean="0"/>
              <a:t>UI</a:t>
            </a:r>
            <a:r>
              <a:rPr lang="zh-CN" altLang="en-US" sz="2400" dirty="0" smtClean="0"/>
              <a:t>界面设计中的点睛之笔，既能辅助文字信息的传达，也能作为信息载体被高效地识别，并且图标也有一定的装饰作用，可以提高</a:t>
            </a:r>
            <a:r>
              <a:rPr lang="en-US" sz="2400" dirty="0" smtClean="0"/>
              <a:t>UI</a:t>
            </a:r>
            <a:r>
              <a:rPr lang="zh-CN" altLang="en-US" sz="2400" dirty="0" smtClean="0"/>
              <a:t>界面的美观度。</a:t>
            </a:r>
            <a:endParaRPr lang="en-US" altLang="zh-CN" sz="2400" dirty="0" smtClean="0"/>
          </a:p>
        </p:txBody>
      </p:sp>
      <p:sp>
        <p:nvSpPr>
          <p:cNvPr id="19" name="文本框 7">
            <a:extLst>
              <a:ext uri="{FF2B5EF4-FFF2-40B4-BE49-F238E27FC236}">
                <a16:creationId xmlns=""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smtClean="0"/>
              <a:t>图标元素的设计表现</a:t>
            </a:r>
            <a:endParaRPr lang="zh-CN" altLang="en-US" sz="28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 xmlns:a16="http://schemas.microsoft.com/office/drawing/2014/main" id="{AD423A49-15D4-4B9B-A411-894A53436A6D}"/>
              </a:ext>
            </a:extLst>
          </p:cNvPr>
          <p:cNvSpPr/>
          <p:nvPr/>
        </p:nvSpPr>
        <p:spPr>
          <a:xfrm>
            <a:off x="1385542" y="909903"/>
            <a:ext cx="1723549" cy="461665"/>
          </a:xfrm>
          <a:prstGeom prst="rect">
            <a:avLst/>
          </a:prstGeom>
        </p:spPr>
        <p:txBody>
          <a:bodyPr wrap="none">
            <a:spAutoFit/>
          </a:bodyPr>
          <a:lstStyle/>
          <a:p>
            <a:pPr algn="just"/>
            <a:r>
              <a:rPr lang="zh-CN" altLang="en-US" sz="2400" dirty="0" smtClean="0"/>
              <a:t>图标的功能</a:t>
            </a:r>
            <a:endParaRPr lang="zh-CN" altLang="en-US" sz="2400" dirty="0"/>
          </a:p>
        </p:txBody>
      </p:sp>
      <p:pic>
        <p:nvPicPr>
          <p:cNvPr id="21" name="图片 20">
            <a:extLst>
              <a:ext uri="{FF2B5EF4-FFF2-40B4-BE49-F238E27FC236}">
                <a16:creationId xmlns="" xmlns:a16="http://schemas.microsoft.com/office/drawing/2014/main" id="{FC3F2301-2313-4687-B3C5-5DFD21AF9401}"/>
              </a:ext>
            </a:extLst>
          </p:cNvPr>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704914" y="2691012"/>
            <a:ext cx="4338574" cy="3666926"/>
          </a:xfrm>
          <a:prstGeom prst="rect">
            <a:avLst/>
          </a:prstGeom>
        </p:spPr>
      </p:pic>
      <p:sp>
        <p:nvSpPr>
          <p:cNvPr id="22" name="矩形 21">
            <a:extLst>
              <a:ext uri="{FF2B5EF4-FFF2-40B4-BE49-F238E27FC236}">
                <a16:creationId xmlns="" xmlns:a16="http://schemas.microsoft.com/office/drawing/2014/main" id="{3FDAA676-3756-405D-9AFA-D51D78DD3554}"/>
              </a:ext>
            </a:extLst>
          </p:cNvPr>
          <p:cNvSpPr/>
          <p:nvPr/>
        </p:nvSpPr>
        <p:spPr>
          <a:xfrm>
            <a:off x="1819097" y="2841740"/>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明确传达信息</a:t>
            </a:r>
            <a:endParaRPr lang="zh-CN" altLang="zh-CN" sz="2400" dirty="0">
              <a:solidFill>
                <a:schemeClr val="bg1"/>
              </a:solidFill>
            </a:endParaRPr>
          </a:p>
        </p:txBody>
      </p:sp>
      <p:sp>
        <p:nvSpPr>
          <p:cNvPr id="23" name="矩形 22">
            <a:extLst>
              <a:ext uri="{FF2B5EF4-FFF2-40B4-BE49-F238E27FC236}">
                <a16:creationId xmlns="" xmlns:a16="http://schemas.microsoft.com/office/drawing/2014/main" id="{3FDAA676-3756-405D-9AFA-D51D78DD3554}"/>
              </a:ext>
            </a:extLst>
          </p:cNvPr>
          <p:cNvSpPr/>
          <p:nvPr/>
        </p:nvSpPr>
        <p:spPr>
          <a:xfrm>
            <a:off x="776108" y="3584690"/>
            <a:ext cx="3095805" cy="461665"/>
          </a:xfrm>
          <a:prstGeom prst="rect">
            <a:avLst/>
          </a:prstGeom>
        </p:spPr>
        <p:txBody>
          <a:bodyPr wrap="square">
            <a:spAutoFit/>
          </a:bodyPr>
          <a:lstStyle/>
          <a:p>
            <a:pPr marL="0" lvl="2" algn="r">
              <a:spcAft>
                <a:spcPts val="600"/>
              </a:spcAft>
              <a:buClr>
                <a:srgbClr val="000000"/>
              </a:buClr>
            </a:pPr>
            <a:r>
              <a:rPr lang="zh-CN" altLang="en-US" sz="2400" dirty="0" smtClean="0">
                <a:solidFill>
                  <a:schemeClr val="bg1"/>
                </a:solidFill>
              </a:rPr>
              <a:t>功能具象化</a:t>
            </a:r>
            <a:endParaRPr lang="zh-CN" altLang="zh-CN" sz="2400" dirty="0">
              <a:solidFill>
                <a:schemeClr val="bg1"/>
              </a:solidFill>
            </a:endParaRPr>
          </a:p>
        </p:txBody>
      </p:sp>
      <p:sp>
        <p:nvSpPr>
          <p:cNvPr id="24" name="矩形 23">
            <a:extLst>
              <a:ext uri="{FF2B5EF4-FFF2-40B4-BE49-F238E27FC236}">
                <a16:creationId xmlns="" xmlns:a16="http://schemas.microsoft.com/office/drawing/2014/main" id="{3FDAA676-3756-405D-9AFA-D51D78DD3554}"/>
              </a:ext>
            </a:extLst>
          </p:cNvPr>
          <p:cNvSpPr/>
          <p:nvPr/>
        </p:nvSpPr>
        <p:spPr>
          <a:xfrm>
            <a:off x="1819097" y="4327640"/>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娱乐性</a:t>
            </a:r>
            <a:endParaRPr lang="zh-CN" altLang="zh-CN" sz="2400" dirty="0">
              <a:solidFill>
                <a:schemeClr val="bg1"/>
              </a:solidFill>
            </a:endParaRPr>
          </a:p>
        </p:txBody>
      </p:sp>
      <p:sp>
        <p:nvSpPr>
          <p:cNvPr id="25" name="矩形 24">
            <a:extLst>
              <a:ext uri="{FF2B5EF4-FFF2-40B4-BE49-F238E27FC236}">
                <a16:creationId xmlns="" xmlns:a16="http://schemas.microsoft.com/office/drawing/2014/main" id="{3FDAA676-3756-405D-9AFA-D51D78DD3554}"/>
              </a:ext>
            </a:extLst>
          </p:cNvPr>
          <p:cNvSpPr/>
          <p:nvPr/>
        </p:nvSpPr>
        <p:spPr>
          <a:xfrm>
            <a:off x="514350" y="5070590"/>
            <a:ext cx="3357563" cy="461665"/>
          </a:xfrm>
          <a:prstGeom prst="rect">
            <a:avLst/>
          </a:prstGeom>
        </p:spPr>
        <p:txBody>
          <a:bodyPr wrap="square">
            <a:spAutoFit/>
          </a:bodyPr>
          <a:lstStyle/>
          <a:p>
            <a:pPr marL="0" lvl="2" algn="r">
              <a:spcAft>
                <a:spcPts val="600"/>
              </a:spcAft>
              <a:buClr>
                <a:srgbClr val="000000"/>
              </a:buClr>
            </a:pPr>
            <a:r>
              <a:rPr lang="zh-CN" altLang="en-US" sz="2400" dirty="0" smtClean="0"/>
              <a:t>统一形象</a:t>
            </a:r>
            <a:endParaRPr lang="zh-CN" altLang="zh-CN" sz="2400" dirty="0"/>
          </a:p>
        </p:txBody>
      </p:sp>
      <p:sp>
        <p:nvSpPr>
          <p:cNvPr id="26" name="矩形 25">
            <a:extLst>
              <a:ext uri="{FF2B5EF4-FFF2-40B4-BE49-F238E27FC236}">
                <a16:creationId xmlns="" xmlns:a16="http://schemas.microsoft.com/office/drawing/2014/main" id="{3FDAA676-3756-405D-9AFA-D51D78DD3554}"/>
              </a:ext>
            </a:extLst>
          </p:cNvPr>
          <p:cNvSpPr/>
          <p:nvPr/>
        </p:nvSpPr>
        <p:spPr>
          <a:xfrm>
            <a:off x="1819097" y="5756389"/>
            <a:ext cx="2652890" cy="461665"/>
          </a:xfrm>
          <a:prstGeom prst="rect">
            <a:avLst/>
          </a:prstGeom>
        </p:spPr>
        <p:txBody>
          <a:bodyPr wrap="square">
            <a:spAutoFit/>
          </a:bodyPr>
          <a:lstStyle/>
          <a:p>
            <a:pPr marL="0" lvl="2" algn="just">
              <a:spcAft>
                <a:spcPts val="600"/>
              </a:spcAft>
              <a:buClr>
                <a:srgbClr val="000000"/>
              </a:buClr>
            </a:pPr>
            <a:r>
              <a:rPr lang="zh-CN" altLang="en-US" sz="2400" dirty="0" smtClean="0">
                <a:solidFill>
                  <a:schemeClr val="bg1"/>
                </a:solidFill>
              </a:rPr>
              <a:t>美观大方</a:t>
            </a:r>
            <a:endParaRPr lang="zh-CN" altLang="zh-CN" sz="2400" dirty="0">
              <a:solidFill>
                <a:schemeClr val="bg1"/>
              </a:solidFill>
            </a:endParaRPr>
          </a:p>
        </p:txBody>
      </p:sp>
      <p:pic>
        <p:nvPicPr>
          <p:cNvPr id="14337" name="Picture 1" descr="snap14600"/>
          <p:cNvPicPr>
            <a:picLocks noChangeAspect="1" noChangeArrowheads="1"/>
          </p:cNvPicPr>
          <p:nvPr/>
        </p:nvPicPr>
        <p:blipFill>
          <a:blip r:embed="rId4"/>
          <a:srcRect/>
          <a:stretch>
            <a:fillRect/>
          </a:stretch>
        </p:blipFill>
        <p:spPr bwMode="auto">
          <a:xfrm>
            <a:off x="5114924" y="3911713"/>
            <a:ext cx="1328738" cy="2393838"/>
          </a:xfrm>
          <a:prstGeom prst="rect">
            <a:avLst/>
          </a:prstGeom>
          <a:noFill/>
          <a:ln w="9525">
            <a:noFill/>
            <a:miter lim="800000"/>
            <a:headEnd/>
            <a:tailEnd/>
          </a:ln>
        </p:spPr>
      </p:pic>
      <p:pic>
        <p:nvPicPr>
          <p:cNvPr id="14338" name="Picture 2" descr="snap14602"/>
          <p:cNvPicPr>
            <a:picLocks noChangeAspect="1" noChangeArrowheads="1"/>
          </p:cNvPicPr>
          <p:nvPr/>
        </p:nvPicPr>
        <p:blipFill>
          <a:blip r:embed="rId5" cstate="print"/>
          <a:srcRect/>
          <a:stretch>
            <a:fillRect/>
          </a:stretch>
        </p:blipFill>
        <p:spPr bwMode="auto">
          <a:xfrm>
            <a:off x="6515099" y="5268912"/>
            <a:ext cx="2157413" cy="1000125"/>
          </a:xfrm>
          <a:prstGeom prst="rect">
            <a:avLst/>
          </a:prstGeom>
          <a:noFill/>
          <a:ln w="9525">
            <a:noFill/>
            <a:miter lim="800000"/>
            <a:headEnd/>
            <a:tailEnd/>
          </a:ln>
        </p:spPr>
      </p:pic>
    </p:spTree>
    <p:extLst>
      <p:ext uri="{BB962C8B-B14F-4D97-AF65-F5344CB8AC3E}">
        <p14:creationId xmlns="" xmlns:p14="http://schemas.microsoft.com/office/powerpoint/2010/main" val="239151257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4527</TotalTime>
  <Words>1105</Words>
  <Application>Microsoft Office PowerPoint</Application>
  <PresentationFormat>全屏显示(4:3)</PresentationFormat>
  <Paragraphs>139</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zzzzzzzzzzzzzzzzzzzz</cp:lastModifiedBy>
  <cp:revision>295</cp:revision>
  <dcterms:created xsi:type="dcterms:W3CDTF">2018-03-02T06:04:30Z</dcterms:created>
  <dcterms:modified xsi:type="dcterms:W3CDTF">2020-03-02T09:12:15Z</dcterms:modified>
</cp:coreProperties>
</file>